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56" r:id="rId2"/>
    <p:sldId id="257" r:id="rId3"/>
    <p:sldId id="296" r:id="rId4"/>
    <p:sldId id="258" r:id="rId5"/>
    <p:sldId id="259" r:id="rId6"/>
    <p:sldId id="260" r:id="rId7"/>
    <p:sldId id="261" r:id="rId8"/>
    <p:sldId id="262" r:id="rId9"/>
    <p:sldId id="263" r:id="rId10"/>
    <p:sldId id="264" r:id="rId11"/>
    <p:sldId id="269" r:id="rId12"/>
    <p:sldId id="270" r:id="rId13"/>
    <p:sldId id="265" r:id="rId14"/>
    <p:sldId id="271" r:id="rId15"/>
    <p:sldId id="272" r:id="rId16"/>
    <p:sldId id="273" r:id="rId17"/>
    <p:sldId id="274" r:id="rId18"/>
    <p:sldId id="275" r:id="rId19"/>
    <p:sldId id="276" r:id="rId20"/>
    <p:sldId id="277" r:id="rId21"/>
    <p:sldId id="278" r:id="rId22"/>
    <p:sldId id="279" r:id="rId23"/>
    <p:sldId id="280" r:id="rId24"/>
    <p:sldId id="297" r:id="rId25"/>
    <p:sldId id="281" r:id="rId26"/>
    <p:sldId id="282" r:id="rId27"/>
    <p:sldId id="283" r:id="rId28"/>
    <p:sldId id="284" r:id="rId29"/>
    <p:sldId id="285" r:id="rId30"/>
    <p:sldId id="298" r:id="rId31"/>
    <p:sldId id="286" r:id="rId32"/>
    <p:sldId id="287" r:id="rId33"/>
    <p:sldId id="288" r:id="rId34"/>
    <p:sldId id="299" r:id="rId35"/>
    <p:sldId id="289" r:id="rId36"/>
    <p:sldId id="300" r:id="rId37"/>
    <p:sldId id="290" r:id="rId38"/>
  </p:sldIdLst>
  <p:sldSz cx="9144000" cy="6858000" type="screen4x3"/>
  <p:notesSz cx="6734175" cy="9866313"/>
  <p:custDataLst>
    <p:tags r:id="rId41"/>
  </p:custDataLst>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66"/>
    <a:srgbClr val="B6B200"/>
    <a:srgbClr val="D1CC00"/>
    <a:srgbClr val="C3BE00"/>
    <a:srgbClr val="99FF99"/>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5" autoAdjust="0"/>
    <p:restoredTop sz="91134" autoAdjust="0"/>
  </p:normalViewPr>
  <p:slideViewPr>
    <p:cSldViewPr>
      <p:cViewPr varScale="1">
        <p:scale>
          <a:sx n="74" d="100"/>
          <a:sy n="74" d="100"/>
        </p:scale>
        <p:origin x="128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A768A-F772-48AB-9A13-80AB8E65A3B9}"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kumimoji="1" lang="ja-JP" altLang="en-US"/>
        </a:p>
      </dgm:t>
    </dgm:pt>
    <dgm:pt modelId="{B1B9A646-49EE-4979-8BDB-C4D70FA0D633}">
      <dgm:prSet phldrT="[テキスト]"/>
      <dgm:spPr>
        <a:gradFill rotWithShape="0">
          <a:gsLst>
            <a:gs pos="0">
              <a:srgbClr val="006666"/>
            </a:gs>
            <a:gs pos="80000">
              <a:srgbClr val="006666"/>
            </a:gs>
            <a:gs pos="100000">
              <a:schemeClr val="accent1">
                <a:hueOff val="0"/>
                <a:satOff val="0"/>
                <a:lumOff val="0"/>
                <a:alphaOff val="0"/>
                <a:shade val="94000"/>
                <a:satMod val="135000"/>
              </a:schemeClr>
            </a:gs>
          </a:gsLst>
        </a:gradFill>
      </dgm:spPr>
      <dgm:t>
        <a:bodyPr/>
        <a:lstStyle/>
        <a:p>
          <a:r>
            <a:rPr kumimoji="1" lang="ja-JP" altLang="en-US" dirty="0" smtClean="0"/>
            <a:t>社会調査</a:t>
          </a:r>
          <a:endParaRPr kumimoji="1" lang="ja-JP" altLang="en-US" dirty="0"/>
        </a:p>
      </dgm:t>
    </dgm:pt>
    <dgm:pt modelId="{02AFE32F-7A15-40CB-B3E0-7E0F19AB7FD5}" type="parTrans" cxnId="{06BEFCAA-5A5E-485A-A165-31C3CDA82400}">
      <dgm:prSet/>
      <dgm:spPr/>
      <dgm:t>
        <a:bodyPr/>
        <a:lstStyle/>
        <a:p>
          <a:endParaRPr kumimoji="1" lang="ja-JP" altLang="en-US"/>
        </a:p>
      </dgm:t>
    </dgm:pt>
    <dgm:pt modelId="{A5657782-212E-4253-8EDF-1945135F6755}" type="sibTrans" cxnId="{06BEFCAA-5A5E-485A-A165-31C3CDA82400}">
      <dgm:prSet/>
      <dgm:spPr/>
      <dgm:t>
        <a:bodyPr/>
        <a:lstStyle/>
        <a:p>
          <a:endParaRPr kumimoji="1" lang="ja-JP" altLang="en-US"/>
        </a:p>
      </dgm:t>
    </dgm:pt>
    <dgm:pt modelId="{912F71F7-12BA-4BE4-B468-2942AE0A1A6E}">
      <dgm:prSet phldrT="[テキスト]"/>
      <dgm:spPr>
        <a:gradFill rotWithShape="0">
          <a:gsLst>
            <a:gs pos="0">
              <a:srgbClr val="006666"/>
            </a:gs>
            <a:gs pos="80000">
              <a:srgbClr val="006666"/>
            </a:gs>
            <a:gs pos="100000">
              <a:schemeClr val="accent1">
                <a:hueOff val="0"/>
                <a:satOff val="0"/>
                <a:lumOff val="0"/>
                <a:alphaOff val="0"/>
                <a:shade val="94000"/>
                <a:satMod val="135000"/>
              </a:schemeClr>
            </a:gs>
          </a:gsLst>
        </a:gradFill>
      </dgm:spPr>
      <dgm:t>
        <a:bodyPr/>
        <a:lstStyle/>
        <a:p>
          <a:r>
            <a:rPr kumimoji="1" lang="ja-JP" altLang="en-US" dirty="0" smtClean="0"/>
            <a:t>統計的</a:t>
          </a:r>
          <a:endParaRPr kumimoji="1" lang="ja-JP" altLang="en-US" dirty="0"/>
        </a:p>
      </dgm:t>
    </dgm:pt>
    <dgm:pt modelId="{CB10D953-7332-4451-AD49-67A9655132BB}" type="parTrans" cxnId="{5854460A-6DF1-4EE4-A615-7B7287B6CA52}">
      <dgm:prSet/>
      <dgm:spPr/>
      <dgm:t>
        <a:bodyPr/>
        <a:lstStyle/>
        <a:p>
          <a:endParaRPr kumimoji="1" lang="ja-JP" altLang="en-US"/>
        </a:p>
      </dgm:t>
    </dgm:pt>
    <dgm:pt modelId="{4494AFFA-0546-45EA-8DAB-F563D5E4CB2D}" type="sibTrans" cxnId="{5854460A-6DF1-4EE4-A615-7B7287B6CA52}">
      <dgm:prSet/>
      <dgm:spPr/>
      <dgm:t>
        <a:bodyPr/>
        <a:lstStyle/>
        <a:p>
          <a:endParaRPr kumimoji="1" lang="ja-JP" altLang="en-US"/>
        </a:p>
      </dgm:t>
    </dgm:pt>
    <dgm:pt modelId="{08CEA6C6-728A-4A55-BE8E-7087E0F2FF43}">
      <dgm:prSet phldrT="[テキスト]"/>
      <dgm:spPr>
        <a:gradFill rotWithShape="0">
          <a:gsLst>
            <a:gs pos="0">
              <a:srgbClr val="006666"/>
            </a:gs>
            <a:gs pos="80000">
              <a:srgbClr val="006666"/>
            </a:gs>
            <a:gs pos="100000">
              <a:schemeClr val="accent1">
                <a:hueOff val="0"/>
                <a:satOff val="0"/>
                <a:lumOff val="0"/>
                <a:alphaOff val="0"/>
                <a:shade val="94000"/>
                <a:satMod val="135000"/>
              </a:schemeClr>
            </a:gs>
          </a:gsLst>
        </a:gradFill>
      </dgm:spPr>
      <dgm:t>
        <a:bodyPr/>
        <a:lstStyle/>
        <a:p>
          <a:r>
            <a:rPr kumimoji="1" lang="ja-JP" altLang="en-US" dirty="0" smtClean="0"/>
            <a:t>全数調査</a:t>
          </a:r>
          <a:endParaRPr kumimoji="1" lang="ja-JP" altLang="en-US" dirty="0"/>
        </a:p>
      </dgm:t>
    </dgm:pt>
    <dgm:pt modelId="{B71C8AAF-53E6-44DA-B94A-4F19DE2921BF}" type="parTrans" cxnId="{63D15B95-5654-464F-810F-54714D0CDDED}">
      <dgm:prSet/>
      <dgm:spPr/>
      <dgm:t>
        <a:bodyPr/>
        <a:lstStyle/>
        <a:p>
          <a:endParaRPr kumimoji="1" lang="ja-JP" altLang="en-US"/>
        </a:p>
      </dgm:t>
    </dgm:pt>
    <dgm:pt modelId="{75BFDAD4-B8A8-44D3-ADA0-87422DEB559F}" type="sibTrans" cxnId="{63D15B95-5654-464F-810F-54714D0CDDED}">
      <dgm:prSet/>
      <dgm:spPr/>
      <dgm:t>
        <a:bodyPr/>
        <a:lstStyle/>
        <a:p>
          <a:endParaRPr kumimoji="1" lang="ja-JP" altLang="en-US"/>
        </a:p>
      </dgm:t>
    </dgm:pt>
    <dgm:pt modelId="{AD542098-B106-48B2-9296-29FC46D50DEF}">
      <dgm:prSet phldrT="[テキスト]"/>
      <dgm:spPr>
        <a:gradFill rotWithShape="0">
          <a:gsLst>
            <a:gs pos="0">
              <a:srgbClr val="006666"/>
            </a:gs>
            <a:gs pos="80000">
              <a:srgbClr val="006666"/>
            </a:gs>
            <a:gs pos="100000">
              <a:schemeClr val="accent1">
                <a:hueOff val="0"/>
                <a:satOff val="0"/>
                <a:lumOff val="0"/>
                <a:alphaOff val="0"/>
                <a:shade val="94000"/>
                <a:satMod val="135000"/>
              </a:schemeClr>
            </a:gs>
          </a:gsLst>
        </a:gradFill>
      </dgm:spPr>
      <dgm:t>
        <a:bodyPr/>
        <a:lstStyle/>
        <a:p>
          <a:r>
            <a:rPr kumimoji="1" lang="ja-JP" altLang="en-US" dirty="0" smtClean="0"/>
            <a:t>標本調査</a:t>
          </a:r>
          <a:endParaRPr kumimoji="1" lang="ja-JP" altLang="en-US" dirty="0"/>
        </a:p>
      </dgm:t>
    </dgm:pt>
    <dgm:pt modelId="{E58A51B1-7BBE-417A-93D3-ECB3BBEF142A}" type="parTrans" cxnId="{6B574425-B600-4675-8AFF-B596045BE4CB}">
      <dgm:prSet/>
      <dgm:spPr/>
      <dgm:t>
        <a:bodyPr/>
        <a:lstStyle/>
        <a:p>
          <a:endParaRPr kumimoji="1" lang="ja-JP" altLang="en-US"/>
        </a:p>
      </dgm:t>
    </dgm:pt>
    <dgm:pt modelId="{1A939606-42E1-4AA3-AD66-B052B3561D62}" type="sibTrans" cxnId="{6B574425-B600-4675-8AFF-B596045BE4CB}">
      <dgm:prSet/>
      <dgm:spPr/>
      <dgm:t>
        <a:bodyPr/>
        <a:lstStyle/>
        <a:p>
          <a:endParaRPr kumimoji="1" lang="ja-JP" altLang="en-US"/>
        </a:p>
      </dgm:t>
    </dgm:pt>
    <dgm:pt modelId="{34322AB8-D521-4B36-BFBD-424645519C65}">
      <dgm:prSet phldrT="[テキスト]"/>
      <dgm:spPr>
        <a:gradFill rotWithShape="0">
          <a:gsLst>
            <a:gs pos="0">
              <a:srgbClr val="006666"/>
            </a:gs>
            <a:gs pos="80000">
              <a:srgbClr val="006666"/>
            </a:gs>
            <a:gs pos="100000">
              <a:schemeClr val="accent1">
                <a:hueOff val="0"/>
                <a:satOff val="0"/>
                <a:lumOff val="0"/>
                <a:alphaOff val="0"/>
                <a:shade val="94000"/>
                <a:satMod val="135000"/>
              </a:schemeClr>
            </a:gs>
          </a:gsLst>
        </a:gradFill>
      </dgm:spPr>
      <dgm:t>
        <a:bodyPr/>
        <a:lstStyle/>
        <a:p>
          <a:r>
            <a:rPr kumimoji="1" lang="ja-JP" altLang="en-US" dirty="0" smtClean="0"/>
            <a:t>記述的</a:t>
          </a:r>
          <a:endParaRPr kumimoji="1" lang="ja-JP" altLang="en-US" dirty="0"/>
        </a:p>
      </dgm:t>
    </dgm:pt>
    <dgm:pt modelId="{7CB526BF-0D42-42EC-B11E-D18F059CA212}" type="parTrans" cxnId="{67CF47DF-C6F7-4739-AD78-79D071D58BBE}">
      <dgm:prSet/>
      <dgm:spPr/>
      <dgm:t>
        <a:bodyPr/>
        <a:lstStyle/>
        <a:p>
          <a:endParaRPr kumimoji="1" lang="ja-JP" altLang="en-US"/>
        </a:p>
      </dgm:t>
    </dgm:pt>
    <dgm:pt modelId="{29A05D14-8D4E-4054-95CF-14521BD10EB3}" type="sibTrans" cxnId="{67CF47DF-C6F7-4739-AD78-79D071D58BBE}">
      <dgm:prSet/>
      <dgm:spPr/>
      <dgm:t>
        <a:bodyPr/>
        <a:lstStyle/>
        <a:p>
          <a:endParaRPr kumimoji="1" lang="ja-JP" altLang="en-US"/>
        </a:p>
      </dgm:t>
    </dgm:pt>
    <dgm:pt modelId="{2C03328B-327A-464B-9AB7-0CFFFE50473A}">
      <dgm:prSet phldrT="[テキスト]"/>
      <dgm:spPr>
        <a:gradFill rotWithShape="0">
          <a:gsLst>
            <a:gs pos="0">
              <a:srgbClr val="006666"/>
            </a:gs>
            <a:gs pos="80000">
              <a:srgbClr val="006666"/>
            </a:gs>
            <a:gs pos="100000">
              <a:schemeClr val="accent1">
                <a:hueOff val="0"/>
                <a:satOff val="0"/>
                <a:lumOff val="0"/>
                <a:alphaOff val="0"/>
                <a:shade val="94000"/>
                <a:satMod val="135000"/>
              </a:schemeClr>
            </a:gs>
          </a:gsLst>
        </a:gradFill>
      </dgm:spPr>
      <dgm:t>
        <a:bodyPr/>
        <a:lstStyle/>
        <a:p>
          <a:r>
            <a:rPr kumimoji="1" lang="ja-JP" altLang="en-US" dirty="0" smtClean="0"/>
            <a:t>集落調査</a:t>
          </a:r>
          <a:endParaRPr kumimoji="1" lang="ja-JP" altLang="en-US" dirty="0"/>
        </a:p>
      </dgm:t>
    </dgm:pt>
    <dgm:pt modelId="{5A6103CE-D1C0-4B65-9C8A-8B9660520A75}" type="parTrans" cxnId="{E6C67330-77D4-456D-830D-68A24E653878}">
      <dgm:prSet/>
      <dgm:spPr/>
      <dgm:t>
        <a:bodyPr/>
        <a:lstStyle/>
        <a:p>
          <a:endParaRPr kumimoji="1" lang="ja-JP" altLang="en-US"/>
        </a:p>
      </dgm:t>
    </dgm:pt>
    <dgm:pt modelId="{1BD2E4C2-64FD-47D6-B32B-15CB1BE00BDD}" type="sibTrans" cxnId="{E6C67330-77D4-456D-830D-68A24E653878}">
      <dgm:prSet/>
      <dgm:spPr/>
      <dgm:t>
        <a:bodyPr/>
        <a:lstStyle/>
        <a:p>
          <a:endParaRPr kumimoji="1" lang="ja-JP" altLang="en-US"/>
        </a:p>
      </dgm:t>
    </dgm:pt>
    <dgm:pt modelId="{2CDF2B91-AEB7-4DC5-9B0C-C68C5125251D}">
      <dgm:prSet/>
      <dgm:spPr>
        <a:gradFill rotWithShape="0">
          <a:gsLst>
            <a:gs pos="0">
              <a:srgbClr val="006666"/>
            </a:gs>
            <a:gs pos="80000">
              <a:srgbClr val="006666"/>
            </a:gs>
            <a:gs pos="100000">
              <a:schemeClr val="accent1">
                <a:hueOff val="0"/>
                <a:satOff val="0"/>
                <a:lumOff val="0"/>
                <a:alphaOff val="0"/>
                <a:shade val="94000"/>
                <a:satMod val="135000"/>
              </a:schemeClr>
            </a:gs>
          </a:gsLst>
        </a:gradFill>
      </dgm:spPr>
      <dgm:t>
        <a:bodyPr/>
        <a:lstStyle/>
        <a:p>
          <a:r>
            <a:rPr kumimoji="1" lang="ja-JP" altLang="en-US" dirty="0" smtClean="0"/>
            <a:t>事例調査</a:t>
          </a:r>
          <a:endParaRPr kumimoji="1" lang="ja-JP" altLang="en-US" dirty="0"/>
        </a:p>
      </dgm:t>
    </dgm:pt>
    <dgm:pt modelId="{6DC96C39-194B-4220-97E9-57F3AEDA41DA}" type="parTrans" cxnId="{D04FFACB-7C49-4333-8D69-89A7CCBB76C3}">
      <dgm:prSet/>
      <dgm:spPr/>
      <dgm:t>
        <a:bodyPr/>
        <a:lstStyle/>
        <a:p>
          <a:endParaRPr kumimoji="1" lang="ja-JP" altLang="en-US"/>
        </a:p>
      </dgm:t>
    </dgm:pt>
    <dgm:pt modelId="{939404A3-CEA7-4C5F-A769-C785C9C6B645}" type="sibTrans" cxnId="{D04FFACB-7C49-4333-8D69-89A7CCBB76C3}">
      <dgm:prSet/>
      <dgm:spPr/>
      <dgm:t>
        <a:bodyPr/>
        <a:lstStyle/>
        <a:p>
          <a:endParaRPr kumimoji="1" lang="ja-JP" altLang="en-US"/>
        </a:p>
      </dgm:t>
    </dgm:pt>
    <dgm:pt modelId="{29D7E839-23EE-4D11-B46E-3B60A638928B}" type="pres">
      <dgm:prSet presAssocID="{BD8A768A-F772-48AB-9A13-80AB8E65A3B9}" presName="diagram" presStyleCnt="0">
        <dgm:presLayoutVars>
          <dgm:chPref val="1"/>
          <dgm:dir/>
          <dgm:animOne val="branch"/>
          <dgm:animLvl val="lvl"/>
          <dgm:resizeHandles val="exact"/>
        </dgm:presLayoutVars>
      </dgm:prSet>
      <dgm:spPr/>
      <dgm:t>
        <a:bodyPr/>
        <a:lstStyle/>
        <a:p>
          <a:endParaRPr kumimoji="1" lang="ja-JP" altLang="en-US"/>
        </a:p>
      </dgm:t>
    </dgm:pt>
    <dgm:pt modelId="{F035E437-FD97-41E7-8EA8-68999E9C30D1}" type="pres">
      <dgm:prSet presAssocID="{B1B9A646-49EE-4979-8BDB-C4D70FA0D633}" presName="root1" presStyleCnt="0"/>
      <dgm:spPr/>
    </dgm:pt>
    <dgm:pt modelId="{9DAD1233-A04E-4BBC-81C2-CF4D6BB76B9D}" type="pres">
      <dgm:prSet presAssocID="{B1B9A646-49EE-4979-8BDB-C4D70FA0D633}" presName="LevelOneTextNode" presStyleLbl="node0" presStyleIdx="0" presStyleCnt="1">
        <dgm:presLayoutVars>
          <dgm:chPref val="3"/>
        </dgm:presLayoutVars>
      </dgm:prSet>
      <dgm:spPr/>
      <dgm:t>
        <a:bodyPr/>
        <a:lstStyle/>
        <a:p>
          <a:endParaRPr kumimoji="1" lang="ja-JP" altLang="en-US"/>
        </a:p>
      </dgm:t>
    </dgm:pt>
    <dgm:pt modelId="{4D6A3499-B5F1-4032-A06C-270DBF100F0E}" type="pres">
      <dgm:prSet presAssocID="{B1B9A646-49EE-4979-8BDB-C4D70FA0D633}" presName="level2hierChild" presStyleCnt="0"/>
      <dgm:spPr/>
    </dgm:pt>
    <dgm:pt modelId="{009720F8-7BCB-429C-ACBF-A3F1654C8053}" type="pres">
      <dgm:prSet presAssocID="{CB10D953-7332-4451-AD49-67A9655132BB}" presName="conn2-1" presStyleLbl="parChTrans1D2" presStyleIdx="0" presStyleCnt="2"/>
      <dgm:spPr/>
      <dgm:t>
        <a:bodyPr/>
        <a:lstStyle/>
        <a:p>
          <a:endParaRPr kumimoji="1" lang="ja-JP" altLang="en-US"/>
        </a:p>
      </dgm:t>
    </dgm:pt>
    <dgm:pt modelId="{67CA7A70-15A1-4E76-9C66-56DA64D3E277}" type="pres">
      <dgm:prSet presAssocID="{CB10D953-7332-4451-AD49-67A9655132BB}" presName="connTx" presStyleLbl="parChTrans1D2" presStyleIdx="0" presStyleCnt="2"/>
      <dgm:spPr/>
      <dgm:t>
        <a:bodyPr/>
        <a:lstStyle/>
        <a:p>
          <a:endParaRPr kumimoji="1" lang="ja-JP" altLang="en-US"/>
        </a:p>
      </dgm:t>
    </dgm:pt>
    <dgm:pt modelId="{73C55F18-7292-4875-895D-6FB9FDFC3218}" type="pres">
      <dgm:prSet presAssocID="{912F71F7-12BA-4BE4-B468-2942AE0A1A6E}" presName="root2" presStyleCnt="0"/>
      <dgm:spPr/>
    </dgm:pt>
    <dgm:pt modelId="{2F86425A-56C3-4283-A138-F5EB0FA9C44E}" type="pres">
      <dgm:prSet presAssocID="{912F71F7-12BA-4BE4-B468-2942AE0A1A6E}" presName="LevelTwoTextNode" presStyleLbl="node2" presStyleIdx="0" presStyleCnt="2">
        <dgm:presLayoutVars>
          <dgm:chPref val="3"/>
        </dgm:presLayoutVars>
      </dgm:prSet>
      <dgm:spPr/>
      <dgm:t>
        <a:bodyPr/>
        <a:lstStyle/>
        <a:p>
          <a:endParaRPr kumimoji="1" lang="ja-JP" altLang="en-US"/>
        </a:p>
      </dgm:t>
    </dgm:pt>
    <dgm:pt modelId="{890FD570-E3E3-494D-85BB-5FC11BC2C7EB}" type="pres">
      <dgm:prSet presAssocID="{912F71F7-12BA-4BE4-B468-2942AE0A1A6E}" presName="level3hierChild" presStyleCnt="0"/>
      <dgm:spPr/>
    </dgm:pt>
    <dgm:pt modelId="{6D60A031-B443-4718-B250-395784E371C1}" type="pres">
      <dgm:prSet presAssocID="{B71C8AAF-53E6-44DA-B94A-4F19DE2921BF}" presName="conn2-1" presStyleLbl="parChTrans1D3" presStyleIdx="0" presStyleCnt="4"/>
      <dgm:spPr/>
      <dgm:t>
        <a:bodyPr/>
        <a:lstStyle/>
        <a:p>
          <a:endParaRPr kumimoji="1" lang="ja-JP" altLang="en-US"/>
        </a:p>
      </dgm:t>
    </dgm:pt>
    <dgm:pt modelId="{68D6E334-94B8-4EF1-BF75-043AC492E403}" type="pres">
      <dgm:prSet presAssocID="{B71C8AAF-53E6-44DA-B94A-4F19DE2921BF}" presName="connTx" presStyleLbl="parChTrans1D3" presStyleIdx="0" presStyleCnt="4"/>
      <dgm:spPr/>
      <dgm:t>
        <a:bodyPr/>
        <a:lstStyle/>
        <a:p>
          <a:endParaRPr kumimoji="1" lang="ja-JP" altLang="en-US"/>
        </a:p>
      </dgm:t>
    </dgm:pt>
    <dgm:pt modelId="{4C37ECEF-2503-4351-B950-8D833FC8AC47}" type="pres">
      <dgm:prSet presAssocID="{08CEA6C6-728A-4A55-BE8E-7087E0F2FF43}" presName="root2" presStyleCnt="0"/>
      <dgm:spPr/>
    </dgm:pt>
    <dgm:pt modelId="{54365328-77F9-4D6A-9F0B-02CB01E99B4A}" type="pres">
      <dgm:prSet presAssocID="{08CEA6C6-728A-4A55-BE8E-7087E0F2FF43}" presName="LevelTwoTextNode" presStyleLbl="node3" presStyleIdx="0" presStyleCnt="4">
        <dgm:presLayoutVars>
          <dgm:chPref val="3"/>
        </dgm:presLayoutVars>
      </dgm:prSet>
      <dgm:spPr/>
      <dgm:t>
        <a:bodyPr/>
        <a:lstStyle/>
        <a:p>
          <a:endParaRPr kumimoji="1" lang="ja-JP" altLang="en-US"/>
        </a:p>
      </dgm:t>
    </dgm:pt>
    <dgm:pt modelId="{727B086E-008B-4C9C-B711-B04A69C21EB2}" type="pres">
      <dgm:prSet presAssocID="{08CEA6C6-728A-4A55-BE8E-7087E0F2FF43}" presName="level3hierChild" presStyleCnt="0"/>
      <dgm:spPr/>
    </dgm:pt>
    <dgm:pt modelId="{661CB60E-1EC6-4B8E-8D65-AC152C84D29C}" type="pres">
      <dgm:prSet presAssocID="{E58A51B1-7BBE-417A-93D3-ECB3BBEF142A}" presName="conn2-1" presStyleLbl="parChTrans1D3" presStyleIdx="1" presStyleCnt="4"/>
      <dgm:spPr/>
      <dgm:t>
        <a:bodyPr/>
        <a:lstStyle/>
        <a:p>
          <a:endParaRPr kumimoji="1" lang="ja-JP" altLang="en-US"/>
        </a:p>
      </dgm:t>
    </dgm:pt>
    <dgm:pt modelId="{46137EA4-D73A-4975-8B67-B0FBB49B3337}" type="pres">
      <dgm:prSet presAssocID="{E58A51B1-7BBE-417A-93D3-ECB3BBEF142A}" presName="connTx" presStyleLbl="parChTrans1D3" presStyleIdx="1" presStyleCnt="4"/>
      <dgm:spPr/>
      <dgm:t>
        <a:bodyPr/>
        <a:lstStyle/>
        <a:p>
          <a:endParaRPr kumimoji="1" lang="ja-JP" altLang="en-US"/>
        </a:p>
      </dgm:t>
    </dgm:pt>
    <dgm:pt modelId="{7DEF9629-4C2E-4DC6-A7EC-0F6EB43E1627}" type="pres">
      <dgm:prSet presAssocID="{AD542098-B106-48B2-9296-29FC46D50DEF}" presName="root2" presStyleCnt="0"/>
      <dgm:spPr/>
    </dgm:pt>
    <dgm:pt modelId="{78729B3A-3077-4629-9DAA-67EACD2AC99F}" type="pres">
      <dgm:prSet presAssocID="{AD542098-B106-48B2-9296-29FC46D50DEF}" presName="LevelTwoTextNode" presStyleLbl="node3" presStyleIdx="1" presStyleCnt="4">
        <dgm:presLayoutVars>
          <dgm:chPref val="3"/>
        </dgm:presLayoutVars>
      </dgm:prSet>
      <dgm:spPr/>
      <dgm:t>
        <a:bodyPr/>
        <a:lstStyle/>
        <a:p>
          <a:endParaRPr kumimoji="1" lang="ja-JP" altLang="en-US"/>
        </a:p>
      </dgm:t>
    </dgm:pt>
    <dgm:pt modelId="{0154D1B3-9E32-4914-8F1D-EDEF0BE80840}" type="pres">
      <dgm:prSet presAssocID="{AD542098-B106-48B2-9296-29FC46D50DEF}" presName="level3hierChild" presStyleCnt="0"/>
      <dgm:spPr/>
    </dgm:pt>
    <dgm:pt modelId="{3323D4B8-EDEF-4B70-955C-47E6C6BE446F}" type="pres">
      <dgm:prSet presAssocID="{7CB526BF-0D42-42EC-B11E-D18F059CA212}" presName="conn2-1" presStyleLbl="parChTrans1D2" presStyleIdx="1" presStyleCnt="2"/>
      <dgm:spPr/>
      <dgm:t>
        <a:bodyPr/>
        <a:lstStyle/>
        <a:p>
          <a:endParaRPr kumimoji="1" lang="ja-JP" altLang="en-US"/>
        </a:p>
      </dgm:t>
    </dgm:pt>
    <dgm:pt modelId="{FADAEEA0-9E64-46CD-BB95-79A9B366C839}" type="pres">
      <dgm:prSet presAssocID="{7CB526BF-0D42-42EC-B11E-D18F059CA212}" presName="connTx" presStyleLbl="parChTrans1D2" presStyleIdx="1" presStyleCnt="2"/>
      <dgm:spPr/>
      <dgm:t>
        <a:bodyPr/>
        <a:lstStyle/>
        <a:p>
          <a:endParaRPr kumimoji="1" lang="ja-JP" altLang="en-US"/>
        </a:p>
      </dgm:t>
    </dgm:pt>
    <dgm:pt modelId="{AF6FD075-4A5A-4181-AE36-E37DB912A965}" type="pres">
      <dgm:prSet presAssocID="{34322AB8-D521-4B36-BFBD-424645519C65}" presName="root2" presStyleCnt="0"/>
      <dgm:spPr/>
    </dgm:pt>
    <dgm:pt modelId="{A06F1072-12BA-461F-BE74-E1D151065CCF}" type="pres">
      <dgm:prSet presAssocID="{34322AB8-D521-4B36-BFBD-424645519C65}" presName="LevelTwoTextNode" presStyleLbl="node2" presStyleIdx="1" presStyleCnt="2">
        <dgm:presLayoutVars>
          <dgm:chPref val="3"/>
        </dgm:presLayoutVars>
      </dgm:prSet>
      <dgm:spPr/>
      <dgm:t>
        <a:bodyPr/>
        <a:lstStyle/>
        <a:p>
          <a:endParaRPr kumimoji="1" lang="ja-JP" altLang="en-US"/>
        </a:p>
      </dgm:t>
    </dgm:pt>
    <dgm:pt modelId="{EFC36ADA-0F33-4217-AE92-7680D21B286C}" type="pres">
      <dgm:prSet presAssocID="{34322AB8-D521-4B36-BFBD-424645519C65}" presName="level3hierChild" presStyleCnt="0"/>
      <dgm:spPr/>
    </dgm:pt>
    <dgm:pt modelId="{4E972246-A28A-44B3-BA83-5C640A83036C}" type="pres">
      <dgm:prSet presAssocID="{6DC96C39-194B-4220-97E9-57F3AEDA41DA}" presName="conn2-1" presStyleLbl="parChTrans1D3" presStyleIdx="2" presStyleCnt="4"/>
      <dgm:spPr/>
      <dgm:t>
        <a:bodyPr/>
        <a:lstStyle/>
        <a:p>
          <a:endParaRPr kumimoji="1" lang="ja-JP" altLang="en-US"/>
        </a:p>
      </dgm:t>
    </dgm:pt>
    <dgm:pt modelId="{71F2D85C-BD55-48EB-B2FB-6CF914C02281}" type="pres">
      <dgm:prSet presAssocID="{6DC96C39-194B-4220-97E9-57F3AEDA41DA}" presName="connTx" presStyleLbl="parChTrans1D3" presStyleIdx="2" presStyleCnt="4"/>
      <dgm:spPr/>
      <dgm:t>
        <a:bodyPr/>
        <a:lstStyle/>
        <a:p>
          <a:endParaRPr kumimoji="1" lang="ja-JP" altLang="en-US"/>
        </a:p>
      </dgm:t>
    </dgm:pt>
    <dgm:pt modelId="{1E92F03D-8D4B-4DD6-887E-68C60214A5BA}" type="pres">
      <dgm:prSet presAssocID="{2CDF2B91-AEB7-4DC5-9B0C-C68C5125251D}" presName="root2" presStyleCnt="0"/>
      <dgm:spPr/>
    </dgm:pt>
    <dgm:pt modelId="{E6A614F0-34F1-4FA1-BC58-58F6D55FBA84}" type="pres">
      <dgm:prSet presAssocID="{2CDF2B91-AEB7-4DC5-9B0C-C68C5125251D}" presName="LevelTwoTextNode" presStyleLbl="node3" presStyleIdx="2" presStyleCnt="4">
        <dgm:presLayoutVars>
          <dgm:chPref val="3"/>
        </dgm:presLayoutVars>
      </dgm:prSet>
      <dgm:spPr/>
      <dgm:t>
        <a:bodyPr/>
        <a:lstStyle/>
        <a:p>
          <a:endParaRPr kumimoji="1" lang="ja-JP" altLang="en-US"/>
        </a:p>
      </dgm:t>
    </dgm:pt>
    <dgm:pt modelId="{9A65B625-FC85-4377-8CBB-EF3EED6CABFC}" type="pres">
      <dgm:prSet presAssocID="{2CDF2B91-AEB7-4DC5-9B0C-C68C5125251D}" presName="level3hierChild" presStyleCnt="0"/>
      <dgm:spPr/>
    </dgm:pt>
    <dgm:pt modelId="{41BED0D0-6087-4DF1-8F4B-9F2467C32681}" type="pres">
      <dgm:prSet presAssocID="{5A6103CE-D1C0-4B65-9C8A-8B9660520A75}" presName="conn2-1" presStyleLbl="parChTrans1D3" presStyleIdx="3" presStyleCnt="4"/>
      <dgm:spPr/>
      <dgm:t>
        <a:bodyPr/>
        <a:lstStyle/>
        <a:p>
          <a:endParaRPr kumimoji="1" lang="ja-JP" altLang="en-US"/>
        </a:p>
      </dgm:t>
    </dgm:pt>
    <dgm:pt modelId="{EAF33708-C1B2-4C86-A0C0-81A2FB1D1E30}" type="pres">
      <dgm:prSet presAssocID="{5A6103CE-D1C0-4B65-9C8A-8B9660520A75}" presName="connTx" presStyleLbl="parChTrans1D3" presStyleIdx="3" presStyleCnt="4"/>
      <dgm:spPr/>
      <dgm:t>
        <a:bodyPr/>
        <a:lstStyle/>
        <a:p>
          <a:endParaRPr kumimoji="1" lang="ja-JP" altLang="en-US"/>
        </a:p>
      </dgm:t>
    </dgm:pt>
    <dgm:pt modelId="{5708B1D0-6B35-4650-9373-997709A510D5}" type="pres">
      <dgm:prSet presAssocID="{2C03328B-327A-464B-9AB7-0CFFFE50473A}" presName="root2" presStyleCnt="0"/>
      <dgm:spPr/>
    </dgm:pt>
    <dgm:pt modelId="{EE2B346F-0246-44D7-BB8C-FF3236CF3697}" type="pres">
      <dgm:prSet presAssocID="{2C03328B-327A-464B-9AB7-0CFFFE50473A}" presName="LevelTwoTextNode" presStyleLbl="node3" presStyleIdx="3" presStyleCnt="4">
        <dgm:presLayoutVars>
          <dgm:chPref val="3"/>
        </dgm:presLayoutVars>
      </dgm:prSet>
      <dgm:spPr/>
      <dgm:t>
        <a:bodyPr/>
        <a:lstStyle/>
        <a:p>
          <a:endParaRPr kumimoji="1" lang="ja-JP" altLang="en-US"/>
        </a:p>
      </dgm:t>
    </dgm:pt>
    <dgm:pt modelId="{F38B8571-4EB5-4F15-AF54-6A02857DDF54}" type="pres">
      <dgm:prSet presAssocID="{2C03328B-327A-464B-9AB7-0CFFFE50473A}" presName="level3hierChild" presStyleCnt="0"/>
      <dgm:spPr/>
    </dgm:pt>
  </dgm:ptLst>
  <dgm:cxnLst>
    <dgm:cxn modelId="{E3699CBD-4217-415B-A64F-4CFBC3D80000}" type="presOf" srcId="{B1B9A646-49EE-4979-8BDB-C4D70FA0D633}" destId="{9DAD1233-A04E-4BBC-81C2-CF4D6BB76B9D}" srcOrd="0" destOrd="0" presId="urn:microsoft.com/office/officeart/2005/8/layout/hierarchy2"/>
    <dgm:cxn modelId="{67CF47DF-C6F7-4739-AD78-79D071D58BBE}" srcId="{B1B9A646-49EE-4979-8BDB-C4D70FA0D633}" destId="{34322AB8-D521-4B36-BFBD-424645519C65}" srcOrd="1" destOrd="0" parTransId="{7CB526BF-0D42-42EC-B11E-D18F059CA212}" sibTransId="{29A05D14-8D4E-4054-95CF-14521BD10EB3}"/>
    <dgm:cxn modelId="{E1FB60FA-2013-472B-A655-A216582F2195}" type="presOf" srcId="{BD8A768A-F772-48AB-9A13-80AB8E65A3B9}" destId="{29D7E839-23EE-4D11-B46E-3B60A638928B}" srcOrd="0" destOrd="0" presId="urn:microsoft.com/office/officeart/2005/8/layout/hierarchy2"/>
    <dgm:cxn modelId="{F1559445-2AD1-476B-8B84-62A00E399AD9}" type="presOf" srcId="{5A6103CE-D1C0-4B65-9C8A-8B9660520A75}" destId="{EAF33708-C1B2-4C86-A0C0-81A2FB1D1E30}" srcOrd="1" destOrd="0" presId="urn:microsoft.com/office/officeart/2005/8/layout/hierarchy2"/>
    <dgm:cxn modelId="{7028ABA6-B063-4D69-BE56-05D0AD90F0E0}" type="presOf" srcId="{7CB526BF-0D42-42EC-B11E-D18F059CA212}" destId="{3323D4B8-EDEF-4B70-955C-47E6C6BE446F}" srcOrd="0" destOrd="0" presId="urn:microsoft.com/office/officeart/2005/8/layout/hierarchy2"/>
    <dgm:cxn modelId="{FF3323F4-FEAE-4401-86D9-893B335B032B}" type="presOf" srcId="{E58A51B1-7BBE-417A-93D3-ECB3BBEF142A}" destId="{661CB60E-1EC6-4B8E-8D65-AC152C84D29C}" srcOrd="0" destOrd="0" presId="urn:microsoft.com/office/officeart/2005/8/layout/hierarchy2"/>
    <dgm:cxn modelId="{54EE4D82-6471-4B85-99E7-33D83B4ECB2C}" type="presOf" srcId="{2C03328B-327A-464B-9AB7-0CFFFE50473A}" destId="{EE2B346F-0246-44D7-BB8C-FF3236CF3697}" srcOrd="0" destOrd="0" presId="urn:microsoft.com/office/officeart/2005/8/layout/hierarchy2"/>
    <dgm:cxn modelId="{3ADF7149-3A12-4EEF-B6F5-D5452AA3912C}" type="presOf" srcId="{08CEA6C6-728A-4A55-BE8E-7087E0F2FF43}" destId="{54365328-77F9-4D6A-9F0B-02CB01E99B4A}" srcOrd="0" destOrd="0" presId="urn:microsoft.com/office/officeart/2005/8/layout/hierarchy2"/>
    <dgm:cxn modelId="{B5D0FD64-1BA7-4DCF-9EEC-C0187FECF860}" type="presOf" srcId="{B71C8AAF-53E6-44DA-B94A-4F19DE2921BF}" destId="{68D6E334-94B8-4EF1-BF75-043AC492E403}" srcOrd="1" destOrd="0" presId="urn:microsoft.com/office/officeart/2005/8/layout/hierarchy2"/>
    <dgm:cxn modelId="{081BC986-7510-4FA0-8A6D-9124B2296F99}" type="presOf" srcId="{912F71F7-12BA-4BE4-B468-2942AE0A1A6E}" destId="{2F86425A-56C3-4283-A138-F5EB0FA9C44E}" srcOrd="0" destOrd="0" presId="urn:microsoft.com/office/officeart/2005/8/layout/hierarchy2"/>
    <dgm:cxn modelId="{04685A0A-E597-4FAC-9E5A-96B6440F4A4A}" type="presOf" srcId="{34322AB8-D521-4B36-BFBD-424645519C65}" destId="{A06F1072-12BA-461F-BE74-E1D151065CCF}" srcOrd="0" destOrd="0" presId="urn:microsoft.com/office/officeart/2005/8/layout/hierarchy2"/>
    <dgm:cxn modelId="{8DDA615D-9D56-4891-A02D-9451793E6179}" type="presOf" srcId="{6DC96C39-194B-4220-97E9-57F3AEDA41DA}" destId="{4E972246-A28A-44B3-BA83-5C640A83036C}" srcOrd="0" destOrd="0" presId="urn:microsoft.com/office/officeart/2005/8/layout/hierarchy2"/>
    <dgm:cxn modelId="{D04FFACB-7C49-4333-8D69-89A7CCBB76C3}" srcId="{34322AB8-D521-4B36-BFBD-424645519C65}" destId="{2CDF2B91-AEB7-4DC5-9B0C-C68C5125251D}" srcOrd="0" destOrd="0" parTransId="{6DC96C39-194B-4220-97E9-57F3AEDA41DA}" sibTransId="{939404A3-CEA7-4C5F-A769-C785C9C6B645}"/>
    <dgm:cxn modelId="{E6C67330-77D4-456D-830D-68A24E653878}" srcId="{34322AB8-D521-4B36-BFBD-424645519C65}" destId="{2C03328B-327A-464B-9AB7-0CFFFE50473A}" srcOrd="1" destOrd="0" parTransId="{5A6103CE-D1C0-4B65-9C8A-8B9660520A75}" sibTransId="{1BD2E4C2-64FD-47D6-B32B-15CB1BE00BDD}"/>
    <dgm:cxn modelId="{491491A3-ABD5-41F5-AACC-31B186E12DB7}" type="presOf" srcId="{6DC96C39-194B-4220-97E9-57F3AEDA41DA}" destId="{71F2D85C-BD55-48EB-B2FB-6CF914C02281}" srcOrd="1" destOrd="0" presId="urn:microsoft.com/office/officeart/2005/8/layout/hierarchy2"/>
    <dgm:cxn modelId="{6B0D2486-31E1-42F6-B2B7-868847983083}" type="presOf" srcId="{CB10D953-7332-4451-AD49-67A9655132BB}" destId="{009720F8-7BCB-429C-ACBF-A3F1654C8053}" srcOrd="0" destOrd="0" presId="urn:microsoft.com/office/officeart/2005/8/layout/hierarchy2"/>
    <dgm:cxn modelId="{AEE759CE-BC46-48DD-9023-0C973D7D5C84}" type="presOf" srcId="{E58A51B1-7BBE-417A-93D3-ECB3BBEF142A}" destId="{46137EA4-D73A-4975-8B67-B0FBB49B3337}" srcOrd="1" destOrd="0" presId="urn:microsoft.com/office/officeart/2005/8/layout/hierarchy2"/>
    <dgm:cxn modelId="{6B574425-B600-4675-8AFF-B596045BE4CB}" srcId="{912F71F7-12BA-4BE4-B468-2942AE0A1A6E}" destId="{AD542098-B106-48B2-9296-29FC46D50DEF}" srcOrd="1" destOrd="0" parTransId="{E58A51B1-7BBE-417A-93D3-ECB3BBEF142A}" sibTransId="{1A939606-42E1-4AA3-AD66-B052B3561D62}"/>
    <dgm:cxn modelId="{D68C4D68-6C7F-46A4-BE53-92B0DF283A3D}" type="presOf" srcId="{2CDF2B91-AEB7-4DC5-9B0C-C68C5125251D}" destId="{E6A614F0-34F1-4FA1-BC58-58F6D55FBA84}" srcOrd="0" destOrd="0" presId="urn:microsoft.com/office/officeart/2005/8/layout/hierarchy2"/>
    <dgm:cxn modelId="{695C2E1A-05B5-4CEE-9DF5-3AB2ECA58EEB}" type="presOf" srcId="{5A6103CE-D1C0-4B65-9C8A-8B9660520A75}" destId="{41BED0D0-6087-4DF1-8F4B-9F2467C32681}" srcOrd="0" destOrd="0" presId="urn:microsoft.com/office/officeart/2005/8/layout/hierarchy2"/>
    <dgm:cxn modelId="{42B46E7D-BA1A-4A30-B195-FA4A0FF4A9FE}" type="presOf" srcId="{AD542098-B106-48B2-9296-29FC46D50DEF}" destId="{78729B3A-3077-4629-9DAA-67EACD2AC99F}" srcOrd="0" destOrd="0" presId="urn:microsoft.com/office/officeart/2005/8/layout/hierarchy2"/>
    <dgm:cxn modelId="{63D15B95-5654-464F-810F-54714D0CDDED}" srcId="{912F71F7-12BA-4BE4-B468-2942AE0A1A6E}" destId="{08CEA6C6-728A-4A55-BE8E-7087E0F2FF43}" srcOrd="0" destOrd="0" parTransId="{B71C8AAF-53E6-44DA-B94A-4F19DE2921BF}" sibTransId="{75BFDAD4-B8A8-44D3-ADA0-87422DEB559F}"/>
    <dgm:cxn modelId="{9535F0BA-27FA-4DBD-B1D6-2A5970C87706}" type="presOf" srcId="{7CB526BF-0D42-42EC-B11E-D18F059CA212}" destId="{FADAEEA0-9E64-46CD-BB95-79A9B366C839}" srcOrd="1" destOrd="0" presId="urn:microsoft.com/office/officeart/2005/8/layout/hierarchy2"/>
    <dgm:cxn modelId="{001D4B15-C491-4555-B050-67D4C526D6A5}" type="presOf" srcId="{CB10D953-7332-4451-AD49-67A9655132BB}" destId="{67CA7A70-15A1-4E76-9C66-56DA64D3E277}" srcOrd="1" destOrd="0" presId="urn:microsoft.com/office/officeart/2005/8/layout/hierarchy2"/>
    <dgm:cxn modelId="{8AE28317-F86F-4DED-8C4F-526257C74B07}" type="presOf" srcId="{B71C8AAF-53E6-44DA-B94A-4F19DE2921BF}" destId="{6D60A031-B443-4718-B250-395784E371C1}" srcOrd="0" destOrd="0" presId="urn:microsoft.com/office/officeart/2005/8/layout/hierarchy2"/>
    <dgm:cxn modelId="{06BEFCAA-5A5E-485A-A165-31C3CDA82400}" srcId="{BD8A768A-F772-48AB-9A13-80AB8E65A3B9}" destId="{B1B9A646-49EE-4979-8BDB-C4D70FA0D633}" srcOrd="0" destOrd="0" parTransId="{02AFE32F-7A15-40CB-B3E0-7E0F19AB7FD5}" sibTransId="{A5657782-212E-4253-8EDF-1945135F6755}"/>
    <dgm:cxn modelId="{5854460A-6DF1-4EE4-A615-7B7287B6CA52}" srcId="{B1B9A646-49EE-4979-8BDB-C4D70FA0D633}" destId="{912F71F7-12BA-4BE4-B468-2942AE0A1A6E}" srcOrd="0" destOrd="0" parTransId="{CB10D953-7332-4451-AD49-67A9655132BB}" sibTransId="{4494AFFA-0546-45EA-8DAB-F563D5E4CB2D}"/>
    <dgm:cxn modelId="{1AA1051A-67C7-4B02-A379-F10E0E38BFF4}" type="presParOf" srcId="{29D7E839-23EE-4D11-B46E-3B60A638928B}" destId="{F035E437-FD97-41E7-8EA8-68999E9C30D1}" srcOrd="0" destOrd="0" presId="urn:microsoft.com/office/officeart/2005/8/layout/hierarchy2"/>
    <dgm:cxn modelId="{13CA6D84-4236-46F3-865E-71A1AA80301C}" type="presParOf" srcId="{F035E437-FD97-41E7-8EA8-68999E9C30D1}" destId="{9DAD1233-A04E-4BBC-81C2-CF4D6BB76B9D}" srcOrd="0" destOrd="0" presId="urn:microsoft.com/office/officeart/2005/8/layout/hierarchy2"/>
    <dgm:cxn modelId="{EC40A1FE-110A-43C1-AFA4-A2A2B5511A03}" type="presParOf" srcId="{F035E437-FD97-41E7-8EA8-68999E9C30D1}" destId="{4D6A3499-B5F1-4032-A06C-270DBF100F0E}" srcOrd="1" destOrd="0" presId="urn:microsoft.com/office/officeart/2005/8/layout/hierarchy2"/>
    <dgm:cxn modelId="{4FBD874A-2116-4B90-A119-F1CFDEAFB31B}" type="presParOf" srcId="{4D6A3499-B5F1-4032-A06C-270DBF100F0E}" destId="{009720F8-7BCB-429C-ACBF-A3F1654C8053}" srcOrd="0" destOrd="0" presId="urn:microsoft.com/office/officeart/2005/8/layout/hierarchy2"/>
    <dgm:cxn modelId="{F515198B-9657-46ED-85BE-6B23E185E028}" type="presParOf" srcId="{009720F8-7BCB-429C-ACBF-A3F1654C8053}" destId="{67CA7A70-15A1-4E76-9C66-56DA64D3E277}" srcOrd="0" destOrd="0" presId="urn:microsoft.com/office/officeart/2005/8/layout/hierarchy2"/>
    <dgm:cxn modelId="{9917B31A-0221-4EED-8B26-916FCBF28C89}" type="presParOf" srcId="{4D6A3499-B5F1-4032-A06C-270DBF100F0E}" destId="{73C55F18-7292-4875-895D-6FB9FDFC3218}" srcOrd="1" destOrd="0" presId="urn:microsoft.com/office/officeart/2005/8/layout/hierarchy2"/>
    <dgm:cxn modelId="{1CAC87E1-5E65-4EEF-AD26-E6AF15A0D1B3}" type="presParOf" srcId="{73C55F18-7292-4875-895D-6FB9FDFC3218}" destId="{2F86425A-56C3-4283-A138-F5EB0FA9C44E}" srcOrd="0" destOrd="0" presId="urn:microsoft.com/office/officeart/2005/8/layout/hierarchy2"/>
    <dgm:cxn modelId="{5241B753-F537-4A9B-8441-CBB27AFCEFE6}" type="presParOf" srcId="{73C55F18-7292-4875-895D-6FB9FDFC3218}" destId="{890FD570-E3E3-494D-85BB-5FC11BC2C7EB}" srcOrd="1" destOrd="0" presId="urn:microsoft.com/office/officeart/2005/8/layout/hierarchy2"/>
    <dgm:cxn modelId="{E11E2477-DB97-4F78-9A46-3F6E5688718C}" type="presParOf" srcId="{890FD570-E3E3-494D-85BB-5FC11BC2C7EB}" destId="{6D60A031-B443-4718-B250-395784E371C1}" srcOrd="0" destOrd="0" presId="urn:microsoft.com/office/officeart/2005/8/layout/hierarchy2"/>
    <dgm:cxn modelId="{9797805A-7C1B-4187-9EE1-32BBB47FDD63}" type="presParOf" srcId="{6D60A031-B443-4718-B250-395784E371C1}" destId="{68D6E334-94B8-4EF1-BF75-043AC492E403}" srcOrd="0" destOrd="0" presId="urn:microsoft.com/office/officeart/2005/8/layout/hierarchy2"/>
    <dgm:cxn modelId="{B4085C7A-3F77-4DE0-95A1-1A42007409C1}" type="presParOf" srcId="{890FD570-E3E3-494D-85BB-5FC11BC2C7EB}" destId="{4C37ECEF-2503-4351-B950-8D833FC8AC47}" srcOrd="1" destOrd="0" presId="urn:microsoft.com/office/officeart/2005/8/layout/hierarchy2"/>
    <dgm:cxn modelId="{3842C5E9-C374-4816-99A3-24177A201318}" type="presParOf" srcId="{4C37ECEF-2503-4351-B950-8D833FC8AC47}" destId="{54365328-77F9-4D6A-9F0B-02CB01E99B4A}" srcOrd="0" destOrd="0" presId="urn:microsoft.com/office/officeart/2005/8/layout/hierarchy2"/>
    <dgm:cxn modelId="{3A141261-954F-4481-BB28-48DF3A0FF0CF}" type="presParOf" srcId="{4C37ECEF-2503-4351-B950-8D833FC8AC47}" destId="{727B086E-008B-4C9C-B711-B04A69C21EB2}" srcOrd="1" destOrd="0" presId="urn:microsoft.com/office/officeart/2005/8/layout/hierarchy2"/>
    <dgm:cxn modelId="{33C1B66C-FE57-4DA0-AB4A-38214840999D}" type="presParOf" srcId="{890FD570-E3E3-494D-85BB-5FC11BC2C7EB}" destId="{661CB60E-1EC6-4B8E-8D65-AC152C84D29C}" srcOrd="2" destOrd="0" presId="urn:microsoft.com/office/officeart/2005/8/layout/hierarchy2"/>
    <dgm:cxn modelId="{75E6523F-1498-4638-8868-42B1EABF2AC7}" type="presParOf" srcId="{661CB60E-1EC6-4B8E-8D65-AC152C84D29C}" destId="{46137EA4-D73A-4975-8B67-B0FBB49B3337}" srcOrd="0" destOrd="0" presId="urn:microsoft.com/office/officeart/2005/8/layout/hierarchy2"/>
    <dgm:cxn modelId="{73E99DBC-410C-42DE-86AA-EA6C783D7914}" type="presParOf" srcId="{890FD570-E3E3-494D-85BB-5FC11BC2C7EB}" destId="{7DEF9629-4C2E-4DC6-A7EC-0F6EB43E1627}" srcOrd="3" destOrd="0" presId="urn:microsoft.com/office/officeart/2005/8/layout/hierarchy2"/>
    <dgm:cxn modelId="{2693C7B0-B9B4-4810-8F0A-12A44EC5C04A}" type="presParOf" srcId="{7DEF9629-4C2E-4DC6-A7EC-0F6EB43E1627}" destId="{78729B3A-3077-4629-9DAA-67EACD2AC99F}" srcOrd="0" destOrd="0" presId="urn:microsoft.com/office/officeart/2005/8/layout/hierarchy2"/>
    <dgm:cxn modelId="{C6968C51-BE53-41A2-8055-0973F209792B}" type="presParOf" srcId="{7DEF9629-4C2E-4DC6-A7EC-0F6EB43E1627}" destId="{0154D1B3-9E32-4914-8F1D-EDEF0BE80840}" srcOrd="1" destOrd="0" presId="urn:microsoft.com/office/officeart/2005/8/layout/hierarchy2"/>
    <dgm:cxn modelId="{B494E4FE-499A-4B2E-B7FA-0410C3F42A00}" type="presParOf" srcId="{4D6A3499-B5F1-4032-A06C-270DBF100F0E}" destId="{3323D4B8-EDEF-4B70-955C-47E6C6BE446F}" srcOrd="2" destOrd="0" presId="urn:microsoft.com/office/officeart/2005/8/layout/hierarchy2"/>
    <dgm:cxn modelId="{800107BB-9B80-49A5-ACD6-9E3B7B7B1B14}" type="presParOf" srcId="{3323D4B8-EDEF-4B70-955C-47E6C6BE446F}" destId="{FADAEEA0-9E64-46CD-BB95-79A9B366C839}" srcOrd="0" destOrd="0" presId="urn:microsoft.com/office/officeart/2005/8/layout/hierarchy2"/>
    <dgm:cxn modelId="{9CACE5D7-5A7A-45FE-BA15-B24E85D6D685}" type="presParOf" srcId="{4D6A3499-B5F1-4032-A06C-270DBF100F0E}" destId="{AF6FD075-4A5A-4181-AE36-E37DB912A965}" srcOrd="3" destOrd="0" presId="urn:microsoft.com/office/officeart/2005/8/layout/hierarchy2"/>
    <dgm:cxn modelId="{865E6341-64FA-4194-9F5A-572EF6330442}" type="presParOf" srcId="{AF6FD075-4A5A-4181-AE36-E37DB912A965}" destId="{A06F1072-12BA-461F-BE74-E1D151065CCF}" srcOrd="0" destOrd="0" presId="urn:microsoft.com/office/officeart/2005/8/layout/hierarchy2"/>
    <dgm:cxn modelId="{D09A77C9-2A63-43D1-9FD2-21CB33CC4DDC}" type="presParOf" srcId="{AF6FD075-4A5A-4181-AE36-E37DB912A965}" destId="{EFC36ADA-0F33-4217-AE92-7680D21B286C}" srcOrd="1" destOrd="0" presId="urn:microsoft.com/office/officeart/2005/8/layout/hierarchy2"/>
    <dgm:cxn modelId="{11D2FB6E-769B-4B72-BB44-D73A15AEDC2F}" type="presParOf" srcId="{EFC36ADA-0F33-4217-AE92-7680D21B286C}" destId="{4E972246-A28A-44B3-BA83-5C640A83036C}" srcOrd="0" destOrd="0" presId="urn:microsoft.com/office/officeart/2005/8/layout/hierarchy2"/>
    <dgm:cxn modelId="{AB841A68-DE59-4118-A517-33E21C3E78B0}" type="presParOf" srcId="{4E972246-A28A-44B3-BA83-5C640A83036C}" destId="{71F2D85C-BD55-48EB-B2FB-6CF914C02281}" srcOrd="0" destOrd="0" presId="urn:microsoft.com/office/officeart/2005/8/layout/hierarchy2"/>
    <dgm:cxn modelId="{56A3F004-420D-4A76-981A-CF8FA9FCB3DF}" type="presParOf" srcId="{EFC36ADA-0F33-4217-AE92-7680D21B286C}" destId="{1E92F03D-8D4B-4DD6-887E-68C60214A5BA}" srcOrd="1" destOrd="0" presId="urn:microsoft.com/office/officeart/2005/8/layout/hierarchy2"/>
    <dgm:cxn modelId="{15ED180A-C8B0-41F0-B753-76C2B7063EBB}" type="presParOf" srcId="{1E92F03D-8D4B-4DD6-887E-68C60214A5BA}" destId="{E6A614F0-34F1-4FA1-BC58-58F6D55FBA84}" srcOrd="0" destOrd="0" presId="urn:microsoft.com/office/officeart/2005/8/layout/hierarchy2"/>
    <dgm:cxn modelId="{796B3AA1-9BB5-4A5B-9517-A8ED456CAE00}" type="presParOf" srcId="{1E92F03D-8D4B-4DD6-887E-68C60214A5BA}" destId="{9A65B625-FC85-4377-8CBB-EF3EED6CABFC}" srcOrd="1" destOrd="0" presId="urn:microsoft.com/office/officeart/2005/8/layout/hierarchy2"/>
    <dgm:cxn modelId="{69636997-58EB-4F16-9C88-17638E418C77}" type="presParOf" srcId="{EFC36ADA-0F33-4217-AE92-7680D21B286C}" destId="{41BED0D0-6087-4DF1-8F4B-9F2467C32681}" srcOrd="2" destOrd="0" presId="urn:microsoft.com/office/officeart/2005/8/layout/hierarchy2"/>
    <dgm:cxn modelId="{A4CB5156-7430-4D07-AEF1-45B86F0AA62F}" type="presParOf" srcId="{41BED0D0-6087-4DF1-8F4B-9F2467C32681}" destId="{EAF33708-C1B2-4C86-A0C0-81A2FB1D1E30}" srcOrd="0" destOrd="0" presId="urn:microsoft.com/office/officeart/2005/8/layout/hierarchy2"/>
    <dgm:cxn modelId="{549F58CC-E84B-478E-96D3-61E5BFDE8FBD}" type="presParOf" srcId="{EFC36ADA-0F33-4217-AE92-7680D21B286C}" destId="{5708B1D0-6B35-4650-9373-997709A510D5}" srcOrd="3" destOrd="0" presId="urn:microsoft.com/office/officeart/2005/8/layout/hierarchy2"/>
    <dgm:cxn modelId="{DEA850FD-6901-4714-B468-D06885AE7044}" type="presParOf" srcId="{5708B1D0-6B35-4650-9373-997709A510D5}" destId="{EE2B346F-0246-44D7-BB8C-FF3236CF3697}" srcOrd="0" destOrd="0" presId="urn:microsoft.com/office/officeart/2005/8/layout/hierarchy2"/>
    <dgm:cxn modelId="{46592B7C-AEA3-4244-BE1C-4B2C93C78F59}" type="presParOf" srcId="{5708B1D0-6B35-4650-9373-997709A510D5}" destId="{F38B8571-4EB5-4F15-AF54-6A02857DDF5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11267" name="Rectangle 3"/>
          <p:cNvSpPr>
            <a:spLocks noGrp="1" noChangeArrowheads="1"/>
          </p:cNvSpPr>
          <p:nvPr>
            <p:ph type="dt" sz="quarter" idx="1"/>
          </p:nvPr>
        </p:nvSpPr>
        <p:spPr bwMode="auto">
          <a:xfrm>
            <a:off x="381635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11268" name="Rectangle 4"/>
          <p:cNvSpPr>
            <a:spLocks noGrp="1" noChangeArrowheads="1"/>
          </p:cNvSpPr>
          <p:nvPr>
            <p:ph type="ftr" sz="quarter" idx="2"/>
          </p:nvPr>
        </p:nvSpPr>
        <p:spPr bwMode="auto">
          <a:xfrm>
            <a:off x="0" y="937260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11269" name="Rectangle 5"/>
          <p:cNvSpPr>
            <a:spLocks noGrp="1" noChangeArrowheads="1"/>
          </p:cNvSpPr>
          <p:nvPr>
            <p:ph type="sldNum" sz="quarter" idx="3"/>
          </p:nvPr>
        </p:nvSpPr>
        <p:spPr bwMode="auto">
          <a:xfrm>
            <a:off x="3816350" y="937260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6D38B2-51AB-4853-801A-777BEC627F84}" type="slidenum">
              <a:rPr lang="en-US" altLang="ja-JP"/>
              <a:pPr/>
              <a:t>‹#›</a:t>
            </a:fld>
            <a:endParaRPr lang="en-US" altLang="ja-JP"/>
          </a:p>
        </p:txBody>
      </p:sp>
    </p:spTree>
    <p:extLst>
      <p:ext uri="{BB962C8B-B14F-4D97-AF65-F5344CB8AC3E}">
        <p14:creationId xmlns:p14="http://schemas.microsoft.com/office/powerpoint/2010/main" val="1108665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7171" name="Rectangle 3"/>
          <p:cNvSpPr>
            <a:spLocks noGrp="1" noChangeArrowheads="1"/>
          </p:cNvSpPr>
          <p:nvPr>
            <p:ph type="dt" idx="1"/>
          </p:nvPr>
        </p:nvSpPr>
        <p:spPr bwMode="auto">
          <a:xfrm>
            <a:off x="381635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7172" name="Rectangle 4"/>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898525" y="4686300"/>
            <a:ext cx="4937125"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4" name="Rectangle 6"/>
          <p:cNvSpPr>
            <a:spLocks noGrp="1" noChangeArrowheads="1"/>
          </p:cNvSpPr>
          <p:nvPr>
            <p:ph type="ftr" sz="quarter" idx="4"/>
          </p:nvPr>
        </p:nvSpPr>
        <p:spPr bwMode="auto">
          <a:xfrm>
            <a:off x="0" y="937260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7175" name="Rectangle 7"/>
          <p:cNvSpPr>
            <a:spLocks noGrp="1" noChangeArrowheads="1"/>
          </p:cNvSpPr>
          <p:nvPr>
            <p:ph type="sldNum" sz="quarter" idx="5"/>
          </p:nvPr>
        </p:nvSpPr>
        <p:spPr bwMode="auto">
          <a:xfrm>
            <a:off x="3816350" y="937260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0965F57-1F0D-4407-AB87-99D152A3D579}" type="slidenum">
              <a:rPr lang="en-US" altLang="ja-JP"/>
              <a:pPr/>
              <a:t>‹#›</a:t>
            </a:fld>
            <a:endParaRPr lang="en-US" altLang="ja-JP"/>
          </a:p>
        </p:txBody>
      </p:sp>
    </p:spTree>
    <p:extLst>
      <p:ext uri="{BB962C8B-B14F-4D97-AF65-F5344CB8AC3E}">
        <p14:creationId xmlns:p14="http://schemas.microsoft.com/office/powerpoint/2010/main" val="1059168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a:t>
            </a:fld>
            <a:endParaRPr lang="en-US" altLang="ja-JP"/>
          </a:p>
        </p:txBody>
      </p:sp>
    </p:spTree>
    <p:extLst>
      <p:ext uri="{BB962C8B-B14F-4D97-AF65-F5344CB8AC3E}">
        <p14:creationId xmlns:p14="http://schemas.microsoft.com/office/powerpoint/2010/main" val="237549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10</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11</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12</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13</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14</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15</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16</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17</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18</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19</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20</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21</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22</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23</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24</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25</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26</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27</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28</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29</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30</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31</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32</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33</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34</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35</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36</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37</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4</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5</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6</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7</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8</a:t>
            </a:fld>
            <a:endParaRPr lang="en-US" altLang="ja-JP"/>
          </a:p>
        </p:txBody>
      </p:sp>
    </p:spTree>
    <p:extLst>
      <p:ext uri="{BB962C8B-B14F-4D97-AF65-F5344CB8AC3E}">
        <p14:creationId xmlns:p14="http://schemas.microsoft.com/office/powerpoint/2010/main" val="93379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965F57-1F0D-4407-AB87-99D152A3D579}" type="slidenum">
              <a:rPr lang="en-US" altLang="ja-JP" smtClean="0"/>
              <a:pPr/>
              <a:t>9</a:t>
            </a:fld>
            <a:endParaRPr lang="en-US" altLang="ja-JP"/>
          </a:p>
        </p:txBody>
      </p:sp>
    </p:spTree>
    <p:extLst>
      <p:ext uri="{BB962C8B-B14F-4D97-AF65-F5344CB8AC3E}">
        <p14:creationId xmlns:p14="http://schemas.microsoft.com/office/powerpoint/2010/main" val="933792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14400" y="2133600"/>
            <a:ext cx="7315200" cy="1143000"/>
          </a:xfrm>
        </p:spPr>
        <p:txBody>
          <a:bodyPr/>
          <a:lstStyle>
            <a:lvl1pPr algn="ctr">
              <a:defRPr/>
            </a:lvl1pPr>
          </a:lstStyle>
          <a:p>
            <a:pPr lvl="0"/>
            <a:r>
              <a:rPr lang="ja-JP" altLang="en-US" noProof="0" smtClean="0"/>
              <a:t>マスター タイトルの書式設定</a:t>
            </a:r>
          </a:p>
        </p:txBody>
      </p:sp>
      <p:sp>
        <p:nvSpPr>
          <p:cNvPr id="5124" name="Rectangle 4"/>
          <p:cNvSpPr>
            <a:spLocks noGrp="1" noChangeArrowheads="1"/>
          </p:cNvSpPr>
          <p:nvPr>
            <p:ph type="subTitle" idx="1"/>
          </p:nvPr>
        </p:nvSpPr>
        <p:spPr>
          <a:xfrm>
            <a:off x="914400" y="4267200"/>
            <a:ext cx="7315200" cy="609600"/>
          </a:xfrm>
        </p:spPr>
        <p:txBody>
          <a:bodyPr/>
          <a:lstStyle>
            <a:lvl1pPr marL="0" indent="0" algn="ctr">
              <a:defRPr/>
            </a:lvl1pPr>
          </a:lstStyle>
          <a:p>
            <a:pPr lvl="0"/>
            <a:r>
              <a:rPr lang="ja-JP" altLang="en-US" noProof="0" smtClean="0"/>
              <a:t>マスター サブタイトルの書式設定</a:t>
            </a:r>
          </a:p>
        </p:txBody>
      </p:sp>
      <p:sp>
        <p:nvSpPr>
          <p:cNvPr id="5150" name="Rectangle 30"/>
          <p:cNvSpPr>
            <a:spLocks noChangeArrowheads="1"/>
          </p:cNvSpPr>
          <p:nvPr/>
        </p:nvSpPr>
        <p:spPr bwMode="auto">
          <a:xfrm>
            <a:off x="4763" y="0"/>
            <a:ext cx="9140825" cy="762000"/>
          </a:xfrm>
          <a:prstGeom prst="rect">
            <a:avLst/>
          </a:prstGeom>
          <a:gradFill rotWithShape="0">
            <a:gsLst>
              <a:gs pos="0">
                <a:srgbClr val="33CC33">
                  <a:gamma/>
                  <a:shade val="40000"/>
                  <a:invGamma/>
                </a:srgbClr>
              </a:gs>
              <a:gs pos="100000">
                <a:srgbClr val="33CC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3CC33">
                      <a:gamma/>
                      <a:shade val="60000"/>
                      <a:invGamma/>
                    </a:srgbClr>
                  </a:outerShdw>
                </a:effectLst>
              </a14:hiddenEffects>
            </a:ext>
          </a:extLst>
        </p:spPr>
        <p:txBody>
          <a:bodyPr wrap="none" anchor="ctr"/>
          <a:lstStyle/>
          <a:p>
            <a:endParaRPr lang="ja-JP" altLang="ja-JP" sz="1600" b="1">
              <a:solidFill>
                <a:schemeClr val="bg1"/>
              </a:solidFill>
              <a:latin typeface="Arial" charset="0"/>
              <a:ea typeface="ＭＳ Ｐゴシック" pitchFamily="50" charset="-128"/>
            </a:endParaRPr>
          </a:p>
        </p:txBody>
      </p:sp>
      <p:sp>
        <p:nvSpPr>
          <p:cNvPr id="5152" name="Rectangle 32"/>
          <p:cNvSpPr>
            <a:spLocks noChangeArrowheads="1"/>
          </p:cNvSpPr>
          <p:nvPr/>
        </p:nvSpPr>
        <p:spPr bwMode="auto">
          <a:xfrm>
            <a:off x="0" y="762000"/>
            <a:ext cx="9144000" cy="76200"/>
          </a:xfrm>
          <a:prstGeom prst="rect">
            <a:avLst/>
          </a:prstGeom>
          <a:gradFill rotWithShape="0">
            <a:gsLst>
              <a:gs pos="0">
                <a:srgbClr val="99FF33"/>
              </a:gs>
              <a:gs pos="100000">
                <a:srgbClr val="99FF33">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2" name="図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6488023"/>
            <a:ext cx="1315743" cy="366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E3463496-C4B4-428D-BE66-A888C06153DC}" type="slidenum">
              <a:rPr lang="en-US" altLang="ja-JP"/>
              <a:pPr/>
              <a:t>‹#›</a:t>
            </a:fld>
            <a:endParaRPr lang="en-US" altLang="ja-JP"/>
          </a:p>
        </p:txBody>
      </p:sp>
    </p:spTree>
    <p:extLst>
      <p:ext uri="{BB962C8B-B14F-4D97-AF65-F5344CB8AC3E}">
        <p14:creationId xmlns:p14="http://schemas.microsoft.com/office/powerpoint/2010/main" val="306723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7500" y="457200"/>
            <a:ext cx="2095500" cy="59436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457200"/>
            <a:ext cx="6134100" cy="59436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3A9CF713-0F88-45CF-AAD8-BE4BF7D8FE3D}" type="slidenum">
              <a:rPr lang="en-US" altLang="ja-JP"/>
              <a:pPr/>
              <a:t>‹#›</a:t>
            </a:fld>
            <a:endParaRPr lang="en-US" altLang="ja-JP"/>
          </a:p>
        </p:txBody>
      </p:sp>
    </p:spTree>
    <p:extLst>
      <p:ext uri="{BB962C8B-B14F-4D97-AF65-F5344CB8AC3E}">
        <p14:creationId xmlns:p14="http://schemas.microsoft.com/office/powerpoint/2010/main" val="59921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2AB180EA-070B-4E61-AD24-2F7F81DDE0F1}" type="slidenum">
              <a:rPr lang="en-US" altLang="ja-JP"/>
              <a:pPr/>
              <a:t>‹#›</a:t>
            </a:fld>
            <a:endParaRPr lang="en-US" altLang="ja-JP"/>
          </a:p>
        </p:txBody>
      </p:sp>
    </p:spTree>
    <p:extLst>
      <p:ext uri="{BB962C8B-B14F-4D97-AF65-F5344CB8AC3E}">
        <p14:creationId xmlns:p14="http://schemas.microsoft.com/office/powerpoint/2010/main" val="8473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E1F6CF79-F50E-4C6D-A41C-3ECFE6E21446}" type="slidenum">
              <a:rPr lang="en-US" altLang="ja-JP"/>
              <a:pPr/>
              <a:t>‹#›</a:t>
            </a:fld>
            <a:endParaRPr lang="en-US" altLang="ja-JP"/>
          </a:p>
        </p:txBody>
      </p:sp>
    </p:spTree>
    <p:extLst>
      <p:ext uri="{BB962C8B-B14F-4D97-AF65-F5344CB8AC3E}">
        <p14:creationId xmlns:p14="http://schemas.microsoft.com/office/powerpoint/2010/main" val="278106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D6EE2960-477D-4292-B46F-F7F17EAA9BE8}" type="slidenum">
              <a:rPr lang="en-US" altLang="ja-JP"/>
              <a:pPr/>
              <a:t>‹#›</a:t>
            </a:fld>
            <a:endParaRPr lang="en-US" altLang="ja-JP"/>
          </a:p>
        </p:txBody>
      </p:sp>
    </p:spTree>
    <p:extLst>
      <p:ext uri="{BB962C8B-B14F-4D97-AF65-F5344CB8AC3E}">
        <p14:creationId xmlns:p14="http://schemas.microsoft.com/office/powerpoint/2010/main" val="192325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B1698B4F-68C1-4532-96FF-DB136BB2289D}" type="slidenum">
              <a:rPr lang="en-US" altLang="ja-JP"/>
              <a:pPr/>
              <a:t>‹#›</a:t>
            </a:fld>
            <a:endParaRPr lang="en-US" altLang="ja-JP"/>
          </a:p>
        </p:txBody>
      </p:sp>
    </p:spTree>
    <p:extLst>
      <p:ext uri="{BB962C8B-B14F-4D97-AF65-F5344CB8AC3E}">
        <p14:creationId xmlns:p14="http://schemas.microsoft.com/office/powerpoint/2010/main" val="157337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52D8CFD5-8154-447F-8A46-7DC927C6851C}" type="slidenum">
              <a:rPr lang="en-US" altLang="ja-JP"/>
              <a:pPr/>
              <a:t>‹#›</a:t>
            </a:fld>
            <a:endParaRPr lang="en-US" altLang="ja-JP"/>
          </a:p>
        </p:txBody>
      </p:sp>
    </p:spTree>
    <p:extLst>
      <p:ext uri="{BB962C8B-B14F-4D97-AF65-F5344CB8AC3E}">
        <p14:creationId xmlns:p14="http://schemas.microsoft.com/office/powerpoint/2010/main" val="356712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9B611E42-3D3B-4817-90BD-CDE4A6778D9D}" type="slidenum">
              <a:rPr lang="en-US" altLang="ja-JP"/>
              <a:pPr/>
              <a:t>‹#›</a:t>
            </a:fld>
            <a:endParaRPr lang="en-US" altLang="ja-JP"/>
          </a:p>
        </p:txBody>
      </p:sp>
    </p:spTree>
    <p:extLst>
      <p:ext uri="{BB962C8B-B14F-4D97-AF65-F5344CB8AC3E}">
        <p14:creationId xmlns:p14="http://schemas.microsoft.com/office/powerpoint/2010/main" val="35504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CB15AD3B-A7CA-472A-A8D2-8C9D9DD256B4}" type="slidenum">
              <a:rPr lang="en-US" altLang="ja-JP"/>
              <a:pPr/>
              <a:t>‹#›</a:t>
            </a:fld>
            <a:endParaRPr lang="en-US" altLang="ja-JP"/>
          </a:p>
        </p:txBody>
      </p:sp>
    </p:spTree>
    <p:extLst>
      <p:ext uri="{BB962C8B-B14F-4D97-AF65-F5344CB8AC3E}">
        <p14:creationId xmlns:p14="http://schemas.microsoft.com/office/powerpoint/2010/main" val="229150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0" y="6578600"/>
            <a:ext cx="1905000" cy="457200"/>
          </a:xfrm>
          <a:prstGeom prst="rect">
            <a:avLst/>
          </a:prstGeo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47EB760C-D3F0-4A66-BD76-0DC47740909D}" type="slidenum">
              <a:rPr lang="en-US" altLang="ja-JP"/>
              <a:pPr/>
              <a:t>‹#›</a:t>
            </a:fld>
            <a:endParaRPr lang="en-US" altLang="ja-JP"/>
          </a:p>
        </p:txBody>
      </p:sp>
    </p:spTree>
    <p:extLst>
      <p:ext uri="{BB962C8B-B14F-4D97-AF65-F5344CB8AC3E}">
        <p14:creationId xmlns:p14="http://schemas.microsoft.com/office/powerpoint/2010/main" val="200183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2" name="Rectangle 16"/>
          <p:cNvSpPr>
            <a:spLocks noGrp="1" noChangeArrowheads="1"/>
          </p:cNvSpPr>
          <p:nvPr>
            <p:ph type="sldNum" sz="quarter" idx="4"/>
          </p:nvPr>
        </p:nvSpPr>
        <p:spPr bwMode="auto">
          <a:xfrm>
            <a:off x="7164288" y="636983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solidFill>
                  <a:srgbClr val="006666"/>
                </a:solidFill>
                <a:latin typeface="Arial" panose="020B0604020202020204" pitchFamily="34" charset="0"/>
                <a:ea typeface="+mn-ea"/>
                <a:cs typeface="Arial" panose="020B0604020202020204" pitchFamily="34" charset="0"/>
              </a:defRPr>
            </a:lvl1pPr>
          </a:lstStyle>
          <a:p>
            <a:fld id="{8D59614A-7FF7-450F-B3CC-8B1086996C96}" type="slidenum">
              <a:rPr lang="en-US" altLang="ja-JP" smtClean="0"/>
              <a:pPr/>
              <a:t>‹#›</a:t>
            </a:fld>
            <a:endParaRPr lang="en-US" altLang="ja-JP" dirty="0"/>
          </a:p>
        </p:txBody>
      </p:sp>
      <p:sp>
        <p:nvSpPr>
          <p:cNvPr id="4120" name="Rectangle 24"/>
          <p:cNvSpPr>
            <a:spLocks noChangeArrowheads="1"/>
          </p:cNvSpPr>
          <p:nvPr userDrawn="1"/>
        </p:nvSpPr>
        <p:spPr bwMode="auto">
          <a:xfrm>
            <a:off x="4763" y="-1"/>
            <a:ext cx="9140825" cy="785571"/>
          </a:xfrm>
          <a:prstGeom prst="rect">
            <a:avLst/>
          </a:prstGeom>
          <a:gradFill rotWithShape="0">
            <a:gsLst>
              <a:gs pos="0">
                <a:srgbClr val="33CC33">
                  <a:gamma/>
                  <a:shade val="40000"/>
                  <a:invGamma/>
                </a:srgbClr>
              </a:gs>
              <a:gs pos="100000">
                <a:srgbClr val="33CC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3CC33">
                      <a:gamma/>
                      <a:shade val="60000"/>
                      <a:invGamma/>
                    </a:srgbClr>
                  </a:outerShdw>
                </a:effectLst>
              </a14:hiddenEffects>
            </a:ext>
          </a:extLst>
        </p:spPr>
        <p:txBody>
          <a:bodyPr wrap="none" anchor="ctr"/>
          <a:lstStyle/>
          <a:p>
            <a:endParaRPr lang="ja-JP" altLang="en-US" sz="1600" b="1" dirty="0">
              <a:solidFill>
                <a:schemeClr val="bg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114" name="Rectangle 18"/>
          <p:cNvSpPr>
            <a:spLocks noGrp="1" noChangeArrowheads="1"/>
          </p:cNvSpPr>
          <p:nvPr>
            <p:ph type="body" idx="1"/>
          </p:nvPr>
        </p:nvSpPr>
        <p:spPr bwMode="auto">
          <a:xfrm>
            <a:off x="381000" y="10668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第</a:t>
            </a:r>
            <a:r>
              <a:rPr lang="en-US" altLang="ja-JP" dirty="0" smtClean="0"/>
              <a:t>1</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47" name="Rectangle 51"/>
          <p:cNvSpPr>
            <a:spLocks noChangeArrowheads="1"/>
          </p:cNvSpPr>
          <p:nvPr/>
        </p:nvSpPr>
        <p:spPr bwMode="auto">
          <a:xfrm>
            <a:off x="0" y="785570"/>
            <a:ext cx="9144000" cy="76200"/>
          </a:xfrm>
          <a:prstGeom prst="rect">
            <a:avLst/>
          </a:prstGeom>
          <a:gradFill rotWithShape="0">
            <a:gsLst>
              <a:gs pos="0">
                <a:srgbClr val="99FF33"/>
              </a:gs>
              <a:gs pos="100000">
                <a:srgbClr val="99FF33">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 name="図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504" y="6488022"/>
            <a:ext cx="1315743" cy="366575"/>
          </a:xfrm>
          <a:prstGeom prst="rect">
            <a:avLst/>
          </a:prstGeom>
        </p:spPr>
      </p:pic>
      <p:sp>
        <p:nvSpPr>
          <p:cNvPr id="4117" name="Rectangle 21"/>
          <p:cNvSpPr>
            <a:spLocks noGrp="1" noChangeArrowheads="1"/>
          </p:cNvSpPr>
          <p:nvPr>
            <p:ph type="title"/>
          </p:nvPr>
        </p:nvSpPr>
        <p:spPr bwMode="auto">
          <a:xfrm>
            <a:off x="107504" y="-14405"/>
            <a:ext cx="7848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ja-JP" altLang="en-US" dirty="0" smtClean="0"/>
              <a:t>マスタ タイトルの書式設定</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kumimoji="1" sz="44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a:solidFill>
            <a:schemeClr val="tx1"/>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333399"/>
        </a:buClr>
        <a:buFont typeface="Wingdings" pitchFamily="2" charset="2"/>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chemeClr val="tx1"/>
          </a:solidFill>
          <a:latin typeface="+mn-lt"/>
          <a:ea typeface="+mn-ea"/>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chemeClr val="tx1"/>
          </a:solidFill>
          <a:latin typeface="+mn-lt"/>
          <a:ea typeface="+mn-ea"/>
        </a:defRPr>
      </a:lvl3pPr>
      <a:lvl4pPr marL="1600200" indent="-228600" algn="l" rtl="0" eaLnBrk="1" fontAlgn="base" hangingPunct="1">
        <a:spcBef>
          <a:spcPct val="20000"/>
        </a:spcBef>
        <a:spcAft>
          <a:spcPct val="0"/>
        </a:spcAft>
        <a:defRPr kumimoji="1">
          <a:solidFill>
            <a:schemeClr val="tx1"/>
          </a:solidFill>
          <a:latin typeface="+mn-lt"/>
          <a:ea typeface="+mn-ea"/>
        </a:defRPr>
      </a:lvl4pPr>
      <a:lvl5pPr marL="2057400" indent="-228600" algn="l" rtl="0" eaLnBrk="1" fontAlgn="base" hangingPunct="1">
        <a:spcBef>
          <a:spcPct val="20000"/>
        </a:spcBef>
        <a:spcAft>
          <a:spcPct val="0"/>
        </a:spcAft>
        <a:defRPr kumimoji="1" sz="1600">
          <a:solidFill>
            <a:schemeClr val="tx1"/>
          </a:solidFill>
          <a:latin typeface="+mn-lt"/>
          <a:ea typeface="+mn-ea"/>
        </a:defRPr>
      </a:lvl5pPr>
      <a:lvl6pPr marL="2514600" indent="-228600" algn="l" rtl="0" eaLnBrk="1" fontAlgn="base" hangingPunct="1">
        <a:spcBef>
          <a:spcPct val="20000"/>
        </a:spcBef>
        <a:spcAft>
          <a:spcPct val="0"/>
        </a:spcAft>
        <a:defRPr kumimoji="1" sz="1600">
          <a:solidFill>
            <a:schemeClr val="tx1"/>
          </a:solidFill>
          <a:latin typeface="+mn-lt"/>
          <a:ea typeface="+mn-ea"/>
        </a:defRPr>
      </a:lvl6pPr>
      <a:lvl7pPr marL="2971800" indent="-228600" algn="l" rtl="0" eaLnBrk="1" fontAlgn="base" hangingPunct="1">
        <a:spcBef>
          <a:spcPct val="20000"/>
        </a:spcBef>
        <a:spcAft>
          <a:spcPct val="0"/>
        </a:spcAft>
        <a:defRPr kumimoji="1" sz="1600">
          <a:solidFill>
            <a:schemeClr val="tx1"/>
          </a:solidFill>
          <a:latin typeface="+mn-lt"/>
          <a:ea typeface="+mn-ea"/>
        </a:defRPr>
      </a:lvl7pPr>
      <a:lvl8pPr marL="3429000" indent="-228600" algn="l" rtl="0" eaLnBrk="1" fontAlgn="base" hangingPunct="1">
        <a:spcBef>
          <a:spcPct val="20000"/>
        </a:spcBef>
        <a:spcAft>
          <a:spcPct val="0"/>
        </a:spcAft>
        <a:defRPr kumimoji="1" sz="1600">
          <a:solidFill>
            <a:schemeClr val="tx1"/>
          </a:solidFill>
          <a:latin typeface="+mn-lt"/>
          <a:ea typeface="+mn-ea"/>
        </a:defRPr>
      </a:lvl8pPr>
      <a:lvl9pPr marL="3886200" indent="-228600" algn="l" rtl="0" eaLnBrk="1" fontAlgn="base" hangingPunct="1">
        <a:spcBef>
          <a:spcPct val="20000"/>
        </a:spcBef>
        <a:spcAft>
          <a:spcPct val="0"/>
        </a:spcAft>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772816"/>
            <a:ext cx="7315200" cy="1938992"/>
          </a:xfrm>
        </p:spPr>
        <p:txBody>
          <a:bodyPr>
            <a:spAutoFit/>
          </a:bodyPr>
          <a:lstStyle/>
          <a:p>
            <a:r>
              <a:rPr lang="ja-JP" altLang="en-US" sz="6000" b="0" dirty="0" smtClean="0">
                <a:solidFill>
                  <a:srgbClr val="006600"/>
                </a:solidFill>
              </a:rPr>
              <a:t>社会</a:t>
            </a:r>
            <a:r>
              <a:rPr lang="ja-JP" altLang="en-US" sz="6000" b="0" dirty="0">
                <a:solidFill>
                  <a:srgbClr val="006600"/>
                </a:solidFill>
              </a:rPr>
              <a:t>言</a:t>
            </a:r>
            <a:r>
              <a:rPr lang="ja-JP" altLang="en-US" sz="6000" b="0" dirty="0" smtClean="0">
                <a:solidFill>
                  <a:srgbClr val="006600"/>
                </a:solidFill>
              </a:rPr>
              <a:t>語学</a:t>
            </a:r>
            <a:r>
              <a:rPr lang="ja-JP" altLang="en-US" sz="6000" b="0" dirty="0">
                <a:solidFill>
                  <a:srgbClr val="006600"/>
                </a:solidFill>
              </a:rPr>
              <a:t>に</a:t>
            </a:r>
            <a:r>
              <a:rPr lang="ja-JP" altLang="en-US" sz="6000" b="0" dirty="0" smtClean="0">
                <a:solidFill>
                  <a:srgbClr val="006600"/>
                </a:solidFill>
              </a:rPr>
              <a:t>おける</a:t>
            </a:r>
            <a:r>
              <a:rPr lang="en-US" altLang="ja-JP" sz="6000" b="0" dirty="0" smtClean="0">
                <a:solidFill>
                  <a:srgbClr val="006600"/>
                </a:solidFill>
              </a:rPr>
              <a:t/>
            </a:r>
            <a:br>
              <a:rPr lang="en-US" altLang="ja-JP" sz="6000" b="0" dirty="0" smtClean="0">
                <a:solidFill>
                  <a:srgbClr val="006600"/>
                </a:solidFill>
              </a:rPr>
            </a:br>
            <a:r>
              <a:rPr lang="ja-JP" altLang="en-US" sz="6000" b="0" dirty="0" smtClean="0">
                <a:solidFill>
                  <a:srgbClr val="006600"/>
                </a:solidFill>
              </a:rPr>
              <a:t>データ分析の展開</a:t>
            </a:r>
            <a:endParaRPr lang="ja-JP" altLang="ja-JP" sz="6000" b="0" dirty="0">
              <a:solidFill>
                <a:srgbClr val="006600"/>
              </a:solidFill>
              <a:effectLst>
                <a:outerShdw blurRad="38100" dist="38100" dir="2700000" algn="tl">
                  <a:srgbClr val="000000">
                    <a:alpha val="43137"/>
                  </a:srgbClr>
                </a:outerShdw>
              </a:effectLst>
            </a:endParaRPr>
          </a:p>
        </p:txBody>
      </p:sp>
      <p:sp>
        <p:nvSpPr>
          <p:cNvPr id="2" name="テキスト ボックス 1"/>
          <p:cNvSpPr txBox="1"/>
          <p:nvPr/>
        </p:nvSpPr>
        <p:spPr>
          <a:xfrm>
            <a:off x="3023320" y="0"/>
            <a:ext cx="6120680" cy="523220"/>
          </a:xfrm>
          <a:prstGeom prst="rect">
            <a:avLst/>
          </a:prstGeom>
          <a:noFill/>
        </p:spPr>
        <p:txBody>
          <a:bodyPr wrap="square" rtlCol="0">
            <a:spAutoFit/>
          </a:bodyPr>
          <a:lstStyle/>
          <a:p>
            <a:pPr algn="r"/>
            <a:r>
              <a:rPr kumimoji="1" lang="ja-JP" altLang="en-US" sz="1400" dirty="0" smtClean="0">
                <a:solidFill>
                  <a:schemeClr val="bg1"/>
                </a:solidFill>
                <a:latin typeface="Adobe Fan Heiti Std B" pitchFamily="34" charset="-128"/>
                <a:ea typeface="Adobe Fan Heiti Std B" pitchFamily="34" charset="-128"/>
              </a:rPr>
              <a:t>コーパス日本語学ワークショップ</a:t>
            </a:r>
            <a:r>
              <a:rPr kumimoji="1" lang="en-US" altLang="ja-JP" sz="1400" dirty="0" smtClean="0">
                <a:solidFill>
                  <a:schemeClr val="bg1"/>
                </a:solidFill>
                <a:latin typeface="Adobe Fan Heiti Std B" pitchFamily="34" charset="-128"/>
                <a:ea typeface="Adobe Fan Heiti Std B" pitchFamily="34" charset="-128"/>
              </a:rPr>
              <a:t>2015</a:t>
            </a:r>
            <a:r>
              <a:rPr kumimoji="1" lang="ja-JP" altLang="en-US" sz="1400" dirty="0" smtClean="0">
                <a:solidFill>
                  <a:schemeClr val="bg1"/>
                </a:solidFill>
                <a:latin typeface="Adobe Fan Heiti Std B" pitchFamily="34" charset="-128"/>
                <a:ea typeface="Adobe Fan Heiti Std B" pitchFamily="34" charset="-128"/>
              </a:rPr>
              <a:t>・サテライトシンポジウム</a:t>
            </a:r>
            <a:endParaRPr kumimoji="1" lang="en-US" altLang="ja-JP" sz="1400" dirty="0" smtClean="0">
              <a:solidFill>
                <a:schemeClr val="bg1"/>
              </a:solidFill>
              <a:latin typeface="Adobe Fan Heiti Std B" pitchFamily="34" charset="-128"/>
              <a:ea typeface="Adobe Fan Heiti Std B" pitchFamily="34" charset="-128"/>
            </a:endParaRPr>
          </a:p>
          <a:p>
            <a:pPr algn="r"/>
            <a:r>
              <a:rPr kumimoji="1" lang="ja-JP" altLang="en-US" sz="1400" dirty="0" smtClean="0">
                <a:solidFill>
                  <a:schemeClr val="bg1"/>
                </a:solidFill>
                <a:latin typeface="Adobe Fan Heiti Std B" pitchFamily="34" charset="-128"/>
                <a:ea typeface="Adobe Fan Heiti Std B" pitchFamily="34" charset="-128"/>
              </a:rPr>
              <a:t>「統計的言語研究の現在」</a:t>
            </a:r>
            <a:r>
              <a:rPr kumimoji="1" lang="en-US" altLang="ja-JP" sz="1400" dirty="0" smtClean="0">
                <a:solidFill>
                  <a:schemeClr val="bg1"/>
                </a:solidFill>
                <a:latin typeface="Adobe Fan Heiti Std B" pitchFamily="34" charset="-128"/>
                <a:ea typeface="Adobe Fan Heiti Std B" pitchFamily="34" charset="-128"/>
              </a:rPr>
              <a:t>2015.9.4</a:t>
            </a:r>
            <a:endParaRPr kumimoji="1" lang="ja-JP" altLang="en-US" sz="1400" dirty="0">
              <a:solidFill>
                <a:schemeClr val="bg1"/>
              </a:solidFill>
              <a:latin typeface="Adobe Fan Heiti Std B" pitchFamily="34" charset="-128"/>
              <a:ea typeface="Adobe Fan Heiti Std B" pitchFamily="34" charset="-128"/>
            </a:endParaRPr>
          </a:p>
        </p:txBody>
      </p:sp>
      <p:sp>
        <p:nvSpPr>
          <p:cNvPr id="3" name="テキスト ボックス 2"/>
          <p:cNvSpPr txBox="1"/>
          <p:nvPr/>
        </p:nvSpPr>
        <p:spPr>
          <a:xfrm>
            <a:off x="1619672" y="4360892"/>
            <a:ext cx="5976664" cy="1300356"/>
          </a:xfrm>
          <a:prstGeom prst="rect">
            <a:avLst/>
          </a:prstGeom>
          <a:noFill/>
        </p:spPr>
        <p:txBody>
          <a:bodyPr wrap="square" rtlCol="0">
            <a:spAutoFit/>
          </a:bodyPr>
          <a:lstStyle/>
          <a:p>
            <a:pPr algn="ctr"/>
            <a:r>
              <a:rPr lang="ja-JP" altLang="en-US" sz="3600" dirty="0" smtClean="0">
                <a:solidFill>
                  <a:srgbClr val="006600"/>
                </a:solidFill>
                <a:latin typeface="HG創英角ｺﾞｼｯｸUB" panose="020B0909000000000000" pitchFamily="49" charset="-128"/>
                <a:ea typeface="HG創英角ｺﾞｼｯｸUB" panose="020B0909000000000000" pitchFamily="49" charset="-128"/>
              </a:rPr>
              <a:t>阿部 貴人</a:t>
            </a:r>
            <a:endParaRPr lang="en-US" altLang="ja-JP" sz="3600" dirty="0" smtClean="0">
              <a:solidFill>
                <a:srgbClr val="006600"/>
              </a:solidFill>
              <a:latin typeface="HG創英角ｺﾞｼｯｸUB" panose="020B0909000000000000" pitchFamily="49" charset="-128"/>
              <a:ea typeface="HG創英角ｺﾞｼｯｸUB" panose="020B0909000000000000" pitchFamily="49" charset="-128"/>
            </a:endParaRPr>
          </a:p>
          <a:p>
            <a:pPr algn="ctr"/>
            <a:endParaRPr lang="en-US" altLang="ja-JP" sz="1050" dirty="0" smtClean="0">
              <a:solidFill>
                <a:srgbClr val="006600"/>
              </a:solidFill>
              <a:latin typeface="HG創英角ｺﾞｼｯｸUB" panose="020B0909000000000000" pitchFamily="49" charset="-128"/>
              <a:ea typeface="HG創英角ｺﾞｼｯｸUB" panose="020B0909000000000000" pitchFamily="49" charset="-128"/>
            </a:endParaRPr>
          </a:p>
          <a:p>
            <a:pPr algn="ctr"/>
            <a:r>
              <a:rPr kumimoji="1" lang="ja-JP" altLang="en-US" sz="3200" dirty="0" smtClean="0">
                <a:solidFill>
                  <a:srgbClr val="006600"/>
                </a:solidFill>
                <a:latin typeface="HG創英角ｺﾞｼｯｸUB" panose="020B0909000000000000" pitchFamily="49" charset="-128"/>
                <a:ea typeface="HG創英角ｺﾞｼｯｸUB" panose="020B0909000000000000" pitchFamily="49" charset="-128"/>
              </a:rPr>
              <a:t>専修大学</a:t>
            </a:r>
            <a:endParaRPr kumimoji="1" lang="en-US" altLang="ja-JP" sz="3200" dirty="0" smtClean="0">
              <a:solidFill>
                <a:srgbClr val="006600"/>
              </a:solidFill>
              <a:latin typeface="HG創英角ｺﾞｼｯｸUB" panose="020B0909000000000000" pitchFamily="49" charset="-128"/>
              <a:ea typeface="HG創英角ｺﾞｼｯｸUB" panose="020B0909000000000000"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8856984" cy="707886"/>
          </a:xfrm>
        </p:spPr>
        <p:txBody>
          <a:bodyPr/>
          <a:lstStyle/>
          <a:p>
            <a:r>
              <a:rPr kumimoji="1" lang="ja-JP" altLang="en-US" sz="4000" dirty="0" smtClean="0"/>
              <a:t>②なぜ社会言語学的テーマを扱うのか</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10</a:t>
            </a:fld>
            <a:endParaRPr lang="en-US" altLang="ja-JP"/>
          </a:p>
        </p:txBody>
      </p:sp>
      <p:sp>
        <p:nvSpPr>
          <p:cNvPr id="2" name="テキスト ボックス 1"/>
          <p:cNvSpPr txBox="1"/>
          <p:nvPr/>
        </p:nvSpPr>
        <p:spPr>
          <a:xfrm>
            <a:off x="467544" y="1196752"/>
            <a:ext cx="8208912" cy="2554545"/>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言語は社会の中で使われる。言語は社会との関わりにおいて変化することがある。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言語を社会との関わりにおいて見つめる必要。</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その研究手法として，社会調査を用いる。</a:t>
            </a:r>
            <a:endParaRPr kumimoji="1" lang="ja-JP" altLang="en-US" sz="3200" dirty="0">
              <a:latin typeface="+mn-ea"/>
              <a:ea typeface="+mn-ea"/>
            </a:endParaRPr>
          </a:p>
        </p:txBody>
      </p:sp>
    </p:spTree>
    <p:extLst>
      <p:ext uri="{BB962C8B-B14F-4D97-AF65-F5344CB8AC3E}">
        <p14:creationId xmlns:p14="http://schemas.microsoft.com/office/powerpoint/2010/main" val="248490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「社会」で現象を捉える</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11</a:t>
            </a:fld>
            <a:endParaRPr lang="en-US" altLang="ja-JP"/>
          </a:p>
        </p:txBody>
      </p:sp>
      <p:sp>
        <p:nvSpPr>
          <p:cNvPr id="2" name="テキスト ボックス 1"/>
          <p:cNvSpPr txBox="1"/>
          <p:nvPr/>
        </p:nvSpPr>
        <p:spPr>
          <a:xfrm>
            <a:off x="467544" y="1196752"/>
            <a:ext cx="8208912" cy="2554545"/>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統数研の代表的な調査：日本人の国民性調査。</a:t>
            </a:r>
            <a:r>
              <a:rPr kumimoji="1" lang="en-US" altLang="ja-JP" sz="3200" dirty="0" smtClean="0">
                <a:latin typeface="+mn-ea"/>
                <a:ea typeface="+mn-ea"/>
              </a:rPr>
              <a:t>1953</a:t>
            </a:r>
            <a:r>
              <a:rPr kumimoji="1" lang="ja-JP" altLang="en-US" sz="3200" dirty="0" smtClean="0">
                <a:latin typeface="+mn-ea"/>
                <a:ea typeface="+mn-ea"/>
              </a:rPr>
              <a:t>年から</a:t>
            </a:r>
            <a:r>
              <a:rPr kumimoji="1" lang="en-US" altLang="ja-JP" sz="3200" dirty="0" smtClean="0">
                <a:latin typeface="+mn-ea"/>
                <a:ea typeface="+mn-ea"/>
              </a:rPr>
              <a:t>5</a:t>
            </a:r>
            <a:r>
              <a:rPr kumimoji="1" lang="ja-JP" altLang="en-US" sz="3200" dirty="0" smtClean="0">
                <a:latin typeface="+mn-ea"/>
                <a:ea typeface="+mn-ea"/>
              </a:rPr>
              <a:t>年間隔でこれまで</a:t>
            </a:r>
            <a:r>
              <a:rPr kumimoji="1" lang="en-US" altLang="ja-JP" sz="3200" dirty="0" smtClean="0">
                <a:latin typeface="+mn-ea"/>
                <a:ea typeface="+mn-ea"/>
              </a:rPr>
              <a:t>13</a:t>
            </a:r>
            <a:r>
              <a:rPr kumimoji="1" lang="ja-JP" altLang="en-US" sz="3200" dirty="0" smtClean="0">
                <a:latin typeface="+mn-ea"/>
                <a:ea typeface="+mn-ea"/>
              </a:rPr>
              <a:t>回実施。</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統数</a:t>
            </a:r>
            <a:r>
              <a:rPr lang="ja-JP" altLang="en-US" sz="3200" dirty="0" smtClean="0">
                <a:latin typeface="+mn-ea"/>
                <a:ea typeface="+mn-ea"/>
              </a:rPr>
              <a:t>研の社会調査の知見，国語研の言語調査の知見を組み合わせて，社会と言語の関わりに迫る。</a:t>
            </a:r>
            <a:endParaRPr kumimoji="1" lang="ja-JP" altLang="en-US" sz="3200" dirty="0">
              <a:latin typeface="+mn-ea"/>
              <a:ea typeface="+mn-ea"/>
            </a:endParaRPr>
          </a:p>
        </p:txBody>
      </p:sp>
    </p:spTree>
    <p:extLst>
      <p:ext uri="{BB962C8B-B14F-4D97-AF65-F5344CB8AC3E}">
        <p14:creationId xmlns:p14="http://schemas.microsoft.com/office/powerpoint/2010/main" val="57096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③なぜ経年調査を行うのか</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12</a:t>
            </a:fld>
            <a:endParaRPr lang="en-US" altLang="ja-JP"/>
          </a:p>
        </p:txBody>
      </p:sp>
      <p:sp>
        <p:nvSpPr>
          <p:cNvPr id="2" name="テキスト ボックス 1"/>
          <p:cNvSpPr txBox="1"/>
          <p:nvPr/>
        </p:nvSpPr>
        <p:spPr>
          <a:xfrm>
            <a:off x="397361" y="4221088"/>
            <a:ext cx="8208912" cy="107721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データを積み重ねることによって，「活用しやすいデータ」が生まれる。</a:t>
            </a:r>
            <a:endParaRPr kumimoji="1" lang="ja-JP" altLang="en-US" sz="3200" dirty="0">
              <a:latin typeface="+mn-ea"/>
              <a:ea typeface="+mn-ea"/>
            </a:endParaRPr>
          </a:p>
        </p:txBody>
      </p:sp>
      <p:sp>
        <p:nvSpPr>
          <p:cNvPr id="5" name="テキスト ボックス 4"/>
          <p:cNvSpPr txBox="1"/>
          <p:nvPr/>
        </p:nvSpPr>
        <p:spPr>
          <a:xfrm>
            <a:off x="683568" y="1412776"/>
            <a:ext cx="7920880" cy="2554545"/>
          </a:xfrm>
          <a:prstGeom prst="rect">
            <a:avLst/>
          </a:prstGeom>
          <a:noFill/>
        </p:spPr>
        <p:txBody>
          <a:bodyPr wrap="square" rtlCol="0">
            <a:spAutoFit/>
          </a:bodyPr>
          <a:lstStyle/>
          <a:p>
            <a:r>
              <a:rPr lang="ja-JP" altLang="ja-JP" sz="3200" dirty="0">
                <a:latin typeface="+mn-ea"/>
                <a:ea typeface="+mn-ea"/>
              </a:rPr>
              <a:t>「調査というものは１回の調査で結論が</a:t>
            </a:r>
            <a:r>
              <a:rPr lang="ja-JP" altLang="ja-JP" sz="3200" dirty="0" smtClean="0">
                <a:latin typeface="+mn-ea"/>
                <a:ea typeface="+mn-ea"/>
              </a:rPr>
              <a:t>出るもの</a:t>
            </a:r>
            <a:r>
              <a:rPr lang="ja-JP" altLang="ja-JP" sz="3200" dirty="0">
                <a:latin typeface="+mn-ea"/>
                <a:ea typeface="+mn-ea"/>
              </a:rPr>
              <a:t>ではなく，何回も調査を重ねていくことによって初めていろいろな現象のメカニズムやプロセスが明らかになり，役に立つ調査になる」（飽戸</a:t>
            </a:r>
            <a:r>
              <a:rPr lang="en-US" altLang="ja-JP" sz="3200" dirty="0">
                <a:latin typeface="+mn-ea"/>
                <a:ea typeface="+mn-ea"/>
              </a:rPr>
              <a:t>1987:104</a:t>
            </a:r>
            <a:r>
              <a:rPr lang="ja-JP" altLang="ja-JP" sz="3200" dirty="0">
                <a:latin typeface="+mn-ea"/>
                <a:ea typeface="+mn-ea"/>
              </a:rPr>
              <a:t>）</a:t>
            </a:r>
            <a:endParaRPr kumimoji="1" lang="ja-JP" altLang="en-US" sz="3200" dirty="0">
              <a:latin typeface="+mn-ea"/>
              <a:ea typeface="+mn-ea"/>
            </a:endParaRPr>
          </a:p>
        </p:txBody>
      </p:sp>
    </p:spTree>
    <p:extLst>
      <p:ext uri="{BB962C8B-B14F-4D97-AF65-F5344CB8AC3E}">
        <p14:creationId xmlns:p14="http://schemas.microsoft.com/office/powerpoint/2010/main" val="3977208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社会調査の分類</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13</a:t>
            </a:fld>
            <a:endParaRPr lang="en-US" altLang="ja-JP"/>
          </a:p>
        </p:txBody>
      </p:sp>
      <p:graphicFrame>
        <p:nvGraphicFramePr>
          <p:cNvPr id="5" name="図表 4"/>
          <p:cNvGraphicFramePr/>
          <p:nvPr>
            <p:extLst>
              <p:ext uri="{D42A27DB-BD31-4B8C-83A1-F6EECF244321}">
                <p14:modId xmlns:p14="http://schemas.microsoft.com/office/powerpoint/2010/main" val="1850148509"/>
              </p:ext>
            </p:extLst>
          </p:nvPr>
        </p:nvGraphicFramePr>
        <p:xfrm>
          <a:off x="251520" y="1268760"/>
          <a:ext cx="6048672"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右中かっこ 5"/>
          <p:cNvSpPr/>
          <p:nvPr/>
        </p:nvSpPr>
        <p:spPr>
          <a:xfrm>
            <a:off x="6372200" y="2043432"/>
            <a:ext cx="432048" cy="1224136"/>
          </a:xfrm>
          <a:prstGeom prst="rightBrace">
            <a:avLst/>
          </a:prstGeom>
          <a:ln w="3810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6900693" y="1885768"/>
            <a:ext cx="2160240" cy="1569660"/>
          </a:xfrm>
          <a:prstGeom prst="rect">
            <a:avLst/>
          </a:prstGeom>
          <a:noFill/>
        </p:spPr>
        <p:txBody>
          <a:bodyPr wrap="square" rtlCol="0">
            <a:spAutoFit/>
          </a:bodyPr>
          <a:lstStyle/>
          <a:p>
            <a:r>
              <a:rPr kumimoji="1" lang="ja-JP" altLang="en-US" sz="2400" dirty="0" smtClean="0">
                <a:solidFill>
                  <a:schemeClr val="tx2"/>
                </a:solidFill>
                <a:latin typeface="+mn-ea"/>
              </a:rPr>
              <a:t>標準化調査</a:t>
            </a:r>
            <a:endParaRPr kumimoji="1" lang="en-US" altLang="ja-JP" sz="2400" dirty="0" smtClean="0">
              <a:solidFill>
                <a:schemeClr val="tx2"/>
              </a:solidFill>
              <a:latin typeface="+mn-ea"/>
            </a:endParaRPr>
          </a:p>
          <a:p>
            <a:r>
              <a:rPr lang="ja-JP" altLang="en-US" sz="2400" dirty="0">
                <a:solidFill>
                  <a:schemeClr val="tx2"/>
                </a:solidFill>
                <a:latin typeface="+mn-ea"/>
              </a:rPr>
              <a:t>　</a:t>
            </a:r>
            <a:r>
              <a:rPr lang="ja-JP" altLang="en-US" sz="2400" dirty="0" smtClean="0">
                <a:solidFill>
                  <a:schemeClr val="tx2"/>
                </a:solidFill>
                <a:latin typeface="+mn-ea"/>
              </a:rPr>
              <a:t>・個別面接</a:t>
            </a:r>
            <a:endParaRPr lang="en-US" altLang="ja-JP" sz="2400" dirty="0" smtClean="0">
              <a:solidFill>
                <a:schemeClr val="tx2"/>
              </a:solidFill>
              <a:latin typeface="+mn-ea"/>
            </a:endParaRPr>
          </a:p>
          <a:p>
            <a:r>
              <a:rPr kumimoji="1" lang="ja-JP" altLang="en-US" sz="2400" dirty="0">
                <a:solidFill>
                  <a:schemeClr val="tx2"/>
                </a:solidFill>
                <a:latin typeface="+mn-ea"/>
              </a:rPr>
              <a:t>　</a:t>
            </a:r>
            <a:r>
              <a:rPr kumimoji="1" lang="ja-JP" altLang="en-US" sz="2400" dirty="0" smtClean="0">
                <a:solidFill>
                  <a:schemeClr val="tx2"/>
                </a:solidFill>
                <a:latin typeface="+mn-ea"/>
              </a:rPr>
              <a:t>・留置法</a:t>
            </a:r>
            <a:endParaRPr kumimoji="1" lang="en-US" altLang="ja-JP" sz="2400" dirty="0" smtClean="0">
              <a:solidFill>
                <a:schemeClr val="tx2"/>
              </a:solidFill>
              <a:latin typeface="+mn-ea"/>
            </a:endParaRPr>
          </a:p>
          <a:p>
            <a:r>
              <a:rPr lang="ja-JP" altLang="en-US" sz="2400" dirty="0">
                <a:solidFill>
                  <a:schemeClr val="tx2"/>
                </a:solidFill>
                <a:latin typeface="+mn-ea"/>
              </a:rPr>
              <a:t>　</a:t>
            </a:r>
            <a:r>
              <a:rPr lang="ja-JP" altLang="en-US" sz="2400" dirty="0" smtClean="0">
                <a:solidFill>
                  <a:schemeClr val="tx2"/>
                </a:solidFill>
                <a:latin typeface="+mn-ea"/>
              </a:rPr>
              <a:t>・郵送法</a:t>
            </a:r>
            <a:endParaRPr kumimoji="1" lang="ja-JP" altLang="en-US" sz="2400" dirty="0">
              <a:solidFill>
                <a:schemeClr val="tx2"/>
              </a:solidFill>
              <a:latin typeface="+mn-ea"/>
            </a:endParaRPr>
          </a:p>
        </p:txBody>
      </p:sp>
      <p:sp>
        <p:nvSpPr>
          <p:cNvPr id="8" name="右中かっこ 7"/>
          <p:cNvSpPr/>
          <p:nvPr/>
        </p:nvSpPr>
        <p:spPr>
          <a:xfrm>
            <a:off x="6372200" y="3899675"/>
            <a:ext cx="432048" cy="1224136"/>
          </a:xfrm>
          <a:prstGeom prst="rightBrace">
            <a:avLst/>
          </a:prstGeom>
          <a:ln w="3810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6900693" y="3730680"/>
            <a:ext cx="2160240" cy="1569660"/>
          </a:xfrm>
          <a:prstGeom prst="rect">
            <a:avLst/>
          </a:prstGeom>
          <a:noFill/>
        </p:spPr>
        <p:txBody>
          <a:bodyPr wrap="square" rtlCol="0">
            <a:spAutoFit/>
          </a:bodyPr>
          <a:lstStyle/>
          <a:p>
            <a:r>
              <a:rPr lang="ja-JP" altLang="en-US" sz="2400" dirty="0" smtClean="0">
                <a:solidFill>
                  <a:schemeClr val="tx2"/>
                </a:solidFill>
                <a:latin typeface="+mn-ea"/>
              </a:rPr>
              <a:t>自由面接</a:t>
            </a:r>
            <a:endParaRPr lang="en-US" altLang="ja-JP" sz="2400" dirty="0" smtClean="0">
              <a:solidFill>
                <a:schemeClr val="tx2"/>
              </a:solidFill>
              <a:latin typeface="+mn-ea"/>
            </a:endParaRPr>
          </a:p>
          <a:p>
            <a:r>
              <a:rPr kumimoji="1" lang="ja-JP" altLang="en-US" sz="2400" dirty="0" smtClean="0">
                <a:solidFill>
                  <a:schemeClr val="tx2"/>
                </a:solidFill>
                <a:latin typeface="+mn-ea"/>
              </a:rPr>
              <a:t>半標準化調査</a:t>
            </a:r>
            <a:endParaRPr kumimoji="1" lang="en-US" altLang="ja-JP" sz="2400" dirty="0" smtClean="0">
              <a:solidFill>
                <a:schemeClr val="tx2"/>
              </a:solidFill>
              <a:latin typeface="+mn-ea"/>
            </a:endParaRPr>
          </a:p>
          <a:p>
            <a:r>
              <a:rPr lang="ja-JP" altLang="en-US" sz="2400" dirty="0" smtClean="0">
                <a:solidFill>
                  <a:schemeClr val="tx2"/>
                </a:solidFill>
                <a:latin typeface="+mn-ea"/>
              </a:rPr>
              <a:t>参与観察</a:t>
            </a:r>
            <a:endParaRPr lang="en-US" altLang="ja-JP" sz="2400" dirty="0" smtClean="0">
              <a:solidFill>
                <a:schemeClr val="tx2"/>
              </a:solidFill>
              <a:latin typeface="+mn-ea"/>
            </a:endParaRPr>
          </a:p>
          <a:p>
            <a:r>
              <a:rPr kumimoji="1" lang="ja-JP" altLang="en-US" sz="2400" dirty="0" smtClean="0">
                <a:solidFill>
                  <a:schemeClr val="tx2"/>
                </a:solidFill>
                <a:latin typeface="+mn-ea"/>
              </a:rPr>
              <a:t>ドキュメント</a:t>
            </a:r>
            <a:r>
              <a:rPr kumimoji="1" lang="ja-JP" altLang="en-US" sz="2400" dirty="0">
                <a:solidFill>
                  <a:schemeClr val="tx2"/>
                </a:solidFill>
                <a:latin typeface="+mn-ea"/>
              </a:rPr>
              <a:t>法</a:t>
            </a:r>
          </a:p>
        </p:txBody>
      </p:sp>
      <p:sp>
        <p:nvSpPr>
          <p:cNvPr id="10" name="正方形/長方形 9"/>
          <p:cNvSpPr/>
          <p:nvPr/>
        </p:nvSpPr>
        <p:spPr>
          <a:xfrm>
            <a:off x="2195736" y="1078797"/>
            <a:ext cx="201622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smtClean="0">
                <a:solidFill>
                  <a:schemeClr val="tx2"/>
                </a:solidFill>
                <a:latin typeface="HG丸ｺﾞｼｯｸM-PRO" panose="020F0600000000000000" pitchFamily="50" charset="-128"/>
                <a:ea typeface="HG丸ｺﾞｼｯｸM-PRO" panose="020F0600000000000000" pitchFamily="50" charset="-128"/>
              </a:rPr>
              <a:t>処理方法</a:t>
            </a:r>
            <a:endParaRPr kumimoji="1" lang="ja-JP" altLang="en-US" sz="2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499992" y="1084532"/>
            <a:ext cx="201622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smtClean="0">
                <a:solidFill>
                  <a:schemeClr val="tx2"/>
                </a:solidFill>
                <a:latin typeface="HG丸ｺﾞｼｯｸM-PRO" panose="020F0600000000000000" pitchFamily="50" charset="-128"/>
                <a:ea typeface="HG丸ｺﾞｼｯｸM-PRO" panose="020F0600000000000000" pitchFamily="50" charset="-128"/>
              </a:rPr>
              <a:t>対象者範囲</a:t>
            </a:r>
            <a:endParaRPr kumimoji="1" lang="ja-JP" altLang="en-US" sz="2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6777149" y="1087296"/>
            <a:ext cx="201622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800" dirty="0" smtClean="0">
                <a:solidFill>
                  <a:schemeClr val="tx2"/>
                </a:solidFill>
                <a:latin typeface="HG丸ｺﾞｼｯｸM-PRO" panose="020F0600000000000000" pitchFamily="50" charset="-128"/>
                <a:ea typeface="HG丸ｺﾞｼｯｸM-PRO" panose="020F0600000000000000" pitchFamily="50" charset="-128"/>
              </a:rPr>
              <a:t>収集方法</a:t>
            </a:r>
            <a:endParaRPr kumimoji="1" lang="ja-JP" altLang="en-US" sz="2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4644008" y="2695272"/>
            <a:ext cx="1728192" cy="9361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644008" y="3631376"/>
            <a:ext cx="1728192" cy="8777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03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データの紹介</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14</a:t>
            </a:fld>
            <a:endParaRPr lang="en-US" altLang="ja-JP"/>
          </a:p>
        </p:txBody>
      </p:sp>
      <p:sp>
        <p:nvSpPr>
          <p:cNvPr id="2" name="テキスト ボックス 1"/>
          <p:cNvSpPr txBox="1"/>
          <p:nvPr/>
        </p:nvSpPr>
        <p:spPr>
          <a:xfrm>
            <a:off x="467544" y="1196752"/>
            <a:ext cx="8208912" cy="403187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上述の，①ランダムサンプリングを行い，②社会言語学的テーマを扱い，③経年調査を行っているものとしては，岡崎敬語調査と，鶴岡調査がある。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岡崎敬語調査のデータは一部が公開済み。順次公開が進む。</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鶴岡調査のデータは一部を限定公開。一般研究者に広く公開する。</a:t>
            </a:r>
            <a:endParaRPr kumimoji="1" lang="ja-JP" altLang="en-US" sz="3200" dirty="0">
              <a:latin typeface="+mn-ea"/>
              <a:ea typeface="+mn-ea"/>
            </a:endParaRPr>
          </a:p>
        </p:txBody>
      </p:sp>
    </p:spTree>
    <p:extLst>
      <p:ext uri="{BB962C8B-B14F-4D97-AF65-F5344CB8AC3E}">
        <p14:creationId xmlns:p14="http://schemas.microsoft.com/office/powerpoint/2010/main" val="3076757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岡崎敬語調査</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15</a:t>
            </a:fld>
            <a:endParaRPr lang="en-US" altLang="ja-JP"/>
          </a:p>
        </p:txBody>
      </p:sp>
      <p:sp>
        <p:nvSpPr>
          <p:cNvPr id="2" name="テキスト ボックス 1"/>
          <p:cNvSpPr txBox="1"/>
          <p:nvPr/>
        </p:nvSpPr>
        <p:spPr>
          <a:xfrm>
            <a:off x="467544" y="1196752"/>
            <a:ext cx="8208912" cy="206210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敬語に関する調査。</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en-US" altLang="ja-JP" sz="3200" dirty="0" smtClean="0">
                <a:latin typeface="+mn-ea"/>
                <a:ea typeface="+mn-ea"/>
              </a:rPr>
              <a:t>1</a:t>
            </a:r>
            <a:r>
              <a:rPr lang="ja-JP" altLang="en-US" sz="3200" dirty="0" smtClean="0">
                <a:latin typeface="+mn-ea"/>
                <a:ea typeface="+mn-ea"/>
              </a:rPr>
              <a:t>回目が</a:t>
            </a:r>
            <a:r>
              <a:rPr lang="en-US" altLang="ja-JP" sz="3200" dirty="0" smtClean="0">
                <a:latin typeface="+mn-ea"/>
                <a:ea typeface="+mn-ea"/>
              </a:rPr>
              <a:t>1953</a:t>
            </a:r>
            <a:r>
              <a:rPr lang="ja-JP" altLang="en-US" sz="3200" dirty="0" smtClean="0">
                <a:latin typeface="+mn-ea"/>
                <a:ea typeface="+mn-ea"/>
              </a:rPr>
              <a:t>（昭和</a:t>
            </a:r>
            <a:r>
              <a:rPr lang="en-US" altLang="ja-JP" sz="3200" dirty="0" smtClean="0">
                <a:latin typeface="+mn-ea"/>
                <a:ea typeface="+mn-ea"/>
              </a:rPr>
              <a:t>28</a:t>
            </a:r>
            <a:r>
              <a:rPr lang="ja-JP" altLang="en-US" sz="3200" dirty="0" smtClean="0">
                <a:latin typeface="+mn-ea"/>
                <a:ea typeface="+mn-ea"/>
              </a:rPr>
              <a:t>）年，</a:t>
            </a:r>
            <a:r>
              <a:rPr lang="en-US" altLang="ja-JP" sz="3200" dirty="0" smtClean="0">
                <a:latin typeface="+mn-ea"/>
                <a:ea typeface="+mn-ea"/>
              </a:rPr>
              <a:t>2</a:t>
            </a:r>
            <a:r>
              <a:rPr lang="ja-JP" altLang="en-US" sz="3200" dirty="0" smtClean="0">
                <a:latin typeface="+mn-ea"/>
                <a:ea typeface="+mn-ea"/>
              </a:rPr>
              <a:t>回目が</a:t>
            </a:r>
            <a:r>
              <a:rPr lang="en-US" altLang="ja-JP" sz="3200" dirty="0" smtClean="0">
                <a:latin typeface="+mn-ea"/>
                <a:ea typeface="+mn-ea"/>
              </a:rPr>
              <a:t>1972</a:t>
            </a:r>
            <a:r>
              <a:rPr lang="ja-JP" altLang="en-US" sz="3200" dirty="0" smtClean="0">
                <a:latin typeface="+mn-ea"/>
                <a:ea typeface="+mn-ea"/>
              </a:rPr>
              <a:t>（昭和</a:t>
            </a:r>
            <a:r>
              <a:rPr lang="en-US" altLang="ja-JP" sz="3200" dirty="0" smtClean="0">
                <a:latin typeface="+mn-ea"/>
                <a:ea typeface="+mn-ea"/>
              </a:rPr>
              <a:t>47</a:t>
            </a:r>
            <a:r>
              <a:rPr lang="ja-JP" altLang="en-US" sz="3200" dirty="0" smtClean="0">
                <a:latin typeface="+mn-ea"/>
                <a:ea typeface="+mn-ea"/>
              </a:rPr>
              <a:t>）年，</a:t>
            </a:r>
            <a:r>
              <a:rPr lang="en-US" altLang="ja-JP" sz="3200" dirty="0" smtClean="0">
                <a:latin typeface="+mn-ea"/>
                <a:ea typeface="+mn-ea"/>
              </a:rPr>
              <a:t>3</a:t>
            </a:r>
            <a:r>
              <a:rPr lang="ja-JP" altLang="en-US" sz="3200" dirty="0" smtClean="0">
                <a:latin typeface="+mn-ea"/>
                <a:ea typeface="+mn-ea"/>
              </a:rPr>
              <a:t>回目が</a:t>
            </a:r>
            <a:r>
              <a:rPr lang="en-US" altLang="ja-JP" sz="3200" dirty="0" smtClean="0">
                <a:latin typeface="+mn-ea"/>
                <a:ea typeface="+mn-ea"/>
              </a:rPr>
              <a:t>2008</a:t>
            </a:r>
            <a:r>
              <a:rPr lang="ja-JP" altLang="en-US" sz="3200" dirty="0" smtClean="0">
                <a:latin typeface="+mn-ea"/>
                <a:ea typeface="+mn-ea"/>
              </a:rPr>
              <a:t>（平成</a:t>
            </a:r>
            <a:r>
              <a:rPr lang="en-US" altLang="ja-JP" sz="3200" dirty="0" smtClean="0">
                <a:latin typeface="+mn-ea"/>
                <a:ea typeface="+mn-ea"/>
              </a:rPr>
              <a:t>20</a:t>
            </a:r>
            <a:r>
              <a:rPr lang="ja-JP" altLang="en-US" sz="3200" dirty="0" smtClean="0">
                <a:latin typeface="+mn-ea"/>
                <a:ea typeface="+mn-ea"/>
              </a:rPr>
              <a:t>）年の計３回。</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愛知県岡崎市において実施。</a:t>
            </a:r>
            <a:endParaRPr kumimoji="1" lang="ja-JP" altLang="en-US" sz="3200" dirty="0">
              <a:latin typeface="+mn-ea"/>
              <a:ea typeface="+mn-ea"/>
            </a:endParaRPr>
          </a:p>
        </p:txBody>
      </p:sp>
      <p:pic>
        <p:nvPicPr>
          <p:cNvPr id="5" name="図 4" descr="岡①.png"/>
          <p:cNvPicPr>
            <a:picLocks noChangeAspect="1"/>
          </p:cNvPicPr>
          <p:nvPr/>
        </p:nvPicPr>
        <p:blipFill>
          <a:blip r:embed="rId3" cstate="print"/>
          <a:stretch>
            <a:fillRect/>
          </a:stretch>
        </p:blipFill>
        <p:spPr>
          <a:xfrm>
            <a:off x="812495" y="3350479"/>
            <a:ext cx="2212258" cy="1080000"/>
          </a:xfrm>
          <a:prstGeom prst="rect">
            <a:avLst/>
          </a:prstGeom>
        </p:spPr>
      </p:pic>
      <p:pic>
        <p:nvPicPr>
          <p:cNvPr id="6" name="図 5" descr="②_r.png"/>
          <p:cNvPicPr>
            <a:picLocks noChangeAspect="1"/>
          </p:cNvPicPr>
          <p:nvPr/>
        </p:nvPicPr>
        <p:blipFill>
          <a:blip r:embed="rId4" cstate="print"/>
          <a:stretch>
            <a:fillRect/>
          </a:stretch>
        </p:blipFill>
        <p:spPr>
          <a:xfrm>
            <a:off x="3185207" y="3350479"/>
            <a:ext cx="2181743" cy="1080000"/>
          </a:xfrm>
          <a:prstGeom prst="rect">
            <a:avLst/>
          </a:prstGeom>
        </p:spPr>
      </p:pic>
      <p:pic>
        <p:nvPicPr>
          <p:cNvPr id="7" name="図 6" descr="③_r.png"/>
          <p:cNvPicPr>
            <a:picLocks noChangeAspect="1"/>
          </p:cNvPicPr>
          <p:nvPr/>
        </p:nvPicPr>
        <p:blipFill>
          <a:blip r:embed="rId5" cstate="print"/>
          <a:stretch>
            <a:fillRect/>
          </a:stretch>
        </p:blipFill>
        <p:spPr>
          <a:xfrm>
            <a:off x="5563122" y="3350479"/>
            <a:ext cx="2254228" cy="1080000"/>
          </a:xfrm>
          <a:prstGeom prst="rect">
            <a:avLst/>
          </a:prstGeom>
        </p:spPr>
      </p:pic>
      <p:pic>
        <p:nvPicPr>
          <p:cNvPr id="8" name="図 7" descr="岡②_p.png"/>
          <p:cNvPicPr>
            <a:picLocks noChangeAspect="1"/>
          </p:cNvPicPr>
          <p:nvPr/>
        </p:nvPicPr>
        <p:blipFill>
          <a:blip r:embed="rId6" cstate="print"/>
          <a:stretch>
            <a:fillRect/>
          </a:stretch>
        </p:blipFill>
        <p:spPr>
          <a:xfrm>
            <a:off x="3159119" y="4977974"/>
            <a:ext cx="2212258" cy="1080000"/>
          </a:xfrm>
          <a:prstGeom prst="rect">
            <a:avLst/>
          </a:prstGeom>
        </p:spPr>
      </p:pic>
      <p:pic>
        <p:nvPicPr>
          <p:cNvPr id="9" name="図 8" descr="③_p2.png"/>
          <p:cNvPicPr>
            <a:picLocks noChangeAspect="1"/>
          </p:cNvPicPr>
          <p:nvPr/>
        </p:nvPicPr>
        <p:blipFill>
          <a:blip r:embed="rId7" cstate="print"/>
          <a:stretch>
            <a:fillRect/>
          </a:stretch>
        </p:blipFill>
        <p:spPr>
          <a:xfrm>
            <a:off x="5607391" y="4473918"/>
            <a:ext cx="2254228" cy="1080000"/>
          </a:xfrm>
          <a:prstGeom prst="rect">
            <a:avLst/>
          </a:prstGeom>
        </p:spPr>
      </p:pic>
      <p:pic>
        <p:nvPicPr>
          <p:cNvPr id="10" name="図 9" descr="岡③_p1.png"/>
          <p:cNvPicPr>
            <a:picLocks noChangeAspect="1"/>
          </p:cNvPicPr>
          <p:nvPr/>
        </p:nvPicPr>
        <p:blipFill>
          <a:blip r:embed="rId8" cstate="print"/>
          <a:stretch>
            <a:fillRect/>
          </a:stretch>
        </p:blipFill>
        <p:spPr>
          <a:xfrm>
            <a:off x="5679399" y="5770062"/>
            <a:ext cx="2212258" cy="1080000"/>
          </a:xfrm>
          <a:prstGeom prst="rect">
            <a:avLst/>
          </a:prstGeom>
        </p:spPr>
      </p:pic>
      <p:cxnSp>
        <p:nvCxnSpPr>
          <p:cNvPr id="11" name="図形 17"/>
          <p:cNvCxnSpPr>
            <a:stCxn id="5" idx="2"/>
            <a:endCxn id="8" idx="1"/>
          </p:cNvCxnSpPr>
          <p:nvPr/>
        </p:nvCxnSpPr>
        <p:spPr>
          <a:xfrm rot="16200000" flipH="1">
            <a:off x="1995124" y="4353978"/>
            <a:ext cx="1087495" cy="1240495"/>
          </a:xfrm>
          <a:prstGeom prst="curvedConnector2">
            <a:avLst/>
          </a:prstGeom>
          <a:ln w="1270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図形 18"/>
          <p:cNvCxnSpPr>
            <a:stCxn id="6" idx="2"/>
            <a:endCxn id="9" idx="1"/>
          </p:cNvCxnSpPr>
          <p:nvPr/>
        </p:nvCxnSpPr>
        <p:spPr>
          <a:xfrm rot="16200000" flipH="1">
            <a:off x="4650016" y="4056542"/>
            <a:ext cx="583439" cy="1331312"/>
          </a:xfrm>
          <a:prstGeom prst="curvedConnector2">
            <a:avLst/>
          </a:prstGeom>
          <a:ln w="1270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図形 19"/>
          <p:cNvCxnSpPr>
            <a:stCxn id="8" idx="2"/>
            <a:endCxn id="10" idx="1"/>
          </p:cNvCxnSpPr>
          <p:nvPr/>
        </p:nvCxnSpPr>
        <p:spPr>
          <a:xfrm rot="16200000" flipH="1">
            <a:off x="4846279" y="5476942"/>
            <a:ext cx="252088" cy="1414151"/>
          </a:xfrm>
          <a:prstGeom prst="curvedConnector2">
            <a:avLst/>
          </a:prstGeom>
          <a:ln w="1270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732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岡崎敬語調査</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16</a:t>
            </a:fld>
            <a:endParaRPr lang="en-US" altLang="ja-JP"/>
          </a:p>
        </p:txBody>
      </p:sp>
      <p:sp>
        <p:nvSpPr>
          <p:cNvPr id="2" name="テキスト ボックス 1"/>
          <p:cNvSpPr txBox="1"/>
          <p:nvPr/>
        </p:nvSpPr>
        <p:spPr>
          <a:xfrm>
            <a:off x="467544" y="1196752"/>
            <a:ext cx="8208912" cy="403187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調査項目は，調査協力者の社会的属性，敬語に関する意識，性格に関する項目など。「日本人の国民性調査」との共通項目も。</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メインの項目は，場面を与え，その場面で使用することばを回答してもらう，というもの。</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３回の調査で場面の増減はあるものの，</a:t>
            </a:r>
            <a:r>
              <a:rPr lang="en-US" altLang="ja-JP" sz="3200" dirty="0" smtClean="0">
                <a:latin typeface="+mn-ea"/>
                <a:ea typeface="+mn-ea"/>
              </a:rPr>
              <a:t>12</a:t>
            </a:r>
            <a:r>
              <a:rPr lang="ja-JP" altLang="en-US" sz="3200" dirty="0" smtClean="0">
                <a:latin typeface="+mn-ea"/>
                <a:ea typeface="+mn-ea"/>
              </a:rPr>
              <a:t>場面は３回共通。</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例えば・・・</a:t>
            </a:r>
            <a:endParaRPr lang="en-US" altLang="ja-JP" sz="3200" dirty="0" smtClean="0">
              <a:latin typeface="+mn-ea"/>
              <a:ea typeface="+mn-ea"/>
            </a:endParaRPr>
          </a:p>
        </p:txBody>
      </p:sp>
    </p:spTree>
    <p:extLst>
      <p:ext uri="{BB962C8B-B14F-4D97-AF65-F5344CB8AC3E}">
        <p14:creationId xmlns:p14="http://schemas.microsoft.com/office/powerpoint/2010/main" val="1003898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「傘貸し」場面</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17</a:t>
            </a:fld>
            <a:endParaRPr lang="en-US" altLang="ja-JP"/>
          </a:p>
        </p:txBody>
      </p:sp>
      <p:sp>
        <p:nvSpPr>
          <p:cNvPr id="12" name="Rectangle 3"/>
          <p:cNvSpPr>
            <a:spLocks noChangeArrowheads="1"/>
          </p:cNvSpPr>
          <p:nvPr/>
        </p:nvSpPr>
        <p:spPr bwMode="auto">
          <a:xfrm>
            <a:off x="395536" y="980728"/>
            <a:ext cx="8218488" cy="2376264"/>
          </a:xfrm>
          <a:prstGeom prst="rect">
            <a:avLst/>
          </a:prstGeom>
          <a:solidFill>
            <a:srgbClr val="006600"/>
          </a:solidFill>
          <a:ln w="9525">
            <a:noFill/>
            <a:miter lim="800000"/>
            <a:headEnd/>
            <a:tailEnd/>
          </a:ln>
          <a:effectLst>
            <a:outerShdw blurRad="50800" dist="38100" dir="18900000" algn="bl" rotWithShape="0">
              <a:prstClr val="black">
                <a:alpha val="40000"/>
              </a:prstClr>
            </a:outerShdw>
          </a:effectLst>
        </p:spPr>
        <p:txBody>
          <a:bodyPr/>
          <a:lstStyle/>
          <a:p>
            <a:r>
              <a:rPr lang="ja-JP" altLang="ja-JP" sz="2400" dirty="0" smtClean="0">
                <a:solidFill>
                  <a:schemeClr val="bg1"/>
                </a:solidFill>
              </a:rPr>
              <a:t>にわか雨が降ってきました。</a:t>
            </a:r>
            <a:endParaRPr lang="en-US" altLang="ja-JP" sz="2400" dirty="0" smtClean="0">
              <a:solidFill>
                <a:schemeClr val="bg1"/>
              </a:solidFill>
            </a:endParaRPr>
          </a:p>
          <a:p>
            <a:endParaRPr lang="en-US" altLang="ja-JP" sz="1200" dirty="0" smtClean="0">
              <a:solidFill>
                <a:schemeClr val="bg1"/>
              </a:solidFill>
            </a:endParaRPr>
          </a:p>
          <a:p>
            <a:r>
              <a:rPr lang="ja-JP" altLang="ja-JP" sz="2400" dirty="0" smtClean="0">
                <a:solidFill>
                  <a:schemeClr val="bg1"/>
                </a:solidFill>
              </a:rPr>
              <a:t>家の前を，少し知っているこういう人が</a:t>
            </a:r>
            <a:endParaRPr lang="en-US" altLang="ja-JP" sz="2400" dirty="0" smtClean="0">
              <a:solidFill>
                <a:schemeClr val="bg1"/>
              </a:solidFill>
            </a:endParaRPr>
          </a:p>
          <a:p>
            <a:r>
              <a:rPr lang="ja-JP" altLang="ja-JP" sz="2400" dirty="0" smtClean="0">
                <a:solidFill>
                  <a:schemeClr val="bg1"/>
                </a:solidFill>
              </a:rPr>
              <a:t>ぬれて歩いています。</a:t>
            </a:r>
            <a:endParaRPr lang="en-US" altLang="ja-JP" sz="2400" dirty="0" smtClean="0">
              <a:solidFill>
                <a:schemeClr val="bg1"/>
              </a:solidFill>
            </a:endParaRPr>
          </a:p>
          <a:p>
            <a:endParaRPr lang="en-US" altLang="ja-JP" sz="1200" dirty="0" smtClean="0">
              <a:solidFill>
                <a:schemeClr val="bg1"/>
              </a:solidFill>
            </a:endParaRPr>
          </a:p>
          <a:p>
            <a:r>
              <a:rPr lang="ja-JP" altLang="ja-JP" sz="2400" dirty="0" smtClean="0">
                <a:solidFill>
                  <a:schemeClr val="bg1"/>
                </a:solidFill>
              </a:rPr>
              <a:t>気の毒なので，この人にあなたの家の</a:t>
            </a:r>
            <a:r>
              <a:rPr lang="ja-JP" altLang="ja-JP" sz="2400" dirty="0" err="1" smtClean="0">
                <a:solidFill>
                  <a:schemeClr val="bg1"/>
                </a:solidFill>
              </a:rPr>
              <a:t>かさを</a:t>
            </a:r>
            <a:r>
              <a:rPr lang="ja-JP" altLang="ja-JP" sz="2400" dirty="0" smtClean="0">
                <a:solidFill>
                  <a:schemeClr val="bg1"/>
                </a:solidFill>
              </a:rPr>
              <a:t>貸すとしたら，あなたは何と言いますか。</a:t>
            </a:r>
            <a:endParaRPr lang="en-US" altLang="ja-JP" sz="2400" dirty="0" smtClean="0">
              <a:solidFill>
                <a:schemeClr val="bg1"/>
              </a:solidFill>
              <a:latin typeface="ＭＳ Ｐゴシック" pitchFamily="50" charset="-128"/>
              <a:ea typeface="ＭＳ Ｐゴシック" pitchFamily="50" charset="-128"/>
            </a:endParaRPr>
          </a:p>
        </p:txBody>
      </p:sp>
      <p:pic>
        <p:nvPicPr>
          <p:cNvPr id="13" name="図 12" descr="1_先生.bmp"/>
          <p:cNvPicPr>
            <a:picLocks noChangeAspect="1"/>
          </p:cNvPicPr>
          <p:nvPr/>
        </p:nvPicPr>
        <p:blipFill>
          <a:blip r:embed="rId3" cstate="print"/>
          <a:stretch>
            <a:fillRect/>
          </a:stretch>
        </p:blipFill>
        <p:spPr>
          <a:xfrm>
            <a:off x="487173" y="3897048"/>
            <a:ext cx="2535652" cy="1800000"/>
          </a:xfrm>
          <a:prstGeom prst="rect">
            <a:avLst/>
          </a:prstGeom>
        </p:spPr>
      </p:pic>
      <p:pic>
        <p:nvPicPr>
          <p:cNvPr id="14" name="図 13" descr="2_先生.bmp"/>
          <p:cNvPicPr preferRelativeResize="0">
            <a:picLocks noChangeAspect="1"/>
          </p:cNvPicPr>
          <p:nvPr/>
        </p:nvPicPr>
        <p:blipFill>
          <a:blip r:embed="rId4" cstate="print"/>
          <a:stretch>
            <a:fillRect/>
          </a:stretch>
        </p:blipFill>
        <p:spPr>
          <a:xfrm>
            <a:off x="3341638" y="3934361"/>
            <a:ext cx="2443346" cy="1725374"/>
          </a:xfrm>
          <a:prstGeom prst="rect">
            <a:avLst/>
          </a:prstGeom>
        </p:spPr>
      </p:pic>
      <p:sp>
        <p:nvSpPr>
          <p:cNvPr id="15" name="テキスト ボックス 14"/>
          <p:cNvSpPr txBox="1"/>
          <p:nvPr/>
        </p:nvSpPr>
        <p:spPr>
          <a:xfrm>
            <a:off x="899592" y="5877272"/>
            <a:ext cx="1944216" cy="369332"/>
          </a:xfrm>
          <a:prstGeom prst="rect">
            <a:avLst/>
          </a:prstGeom>
          <a:noFill/>
        </p:spPr>
        <p:txBody>
          <a:bodyPr wrap="square" rtlCol="0">
            <a:spAutoFit/>
          </a:bodyPr>
          <a:lstStyle/>
          <a:p>
            <a:pPr algn="ctr"/>
            <a:r>
              <a:rPr kumimoji="1" lang="en-US" altLang="ja-JP" dirty="0" smtClean="0"/>
              <a:t>1953</a:t>
            </a:r>
            <a:r>
              <a:rPr kumimoji="1" lang="ja-JP" altLang="en-US" dirty="0" smtClean="0"/>
              <a:t>年</a:t>
            </a:r>
            <a:endParaRPr kumimoji="1" lang="ja-JP" altLang="en-US" dirty="0"/>
          </a:p>
        </p:txBody>
      </p:sp>
      <p:sp>
        <p:nvSpPr>
          <p:cNvPr id="16" name="テキスト ボックス 15"/>
          <p:cNvSpPr txBox="1"/>
          <p:nvPr/>
        </p:nvSpPr>
        <p:spPr>
          <a:xfrm>
            <a:off x="3707904" y="5877272"/>
            <a:ext cx="1944216" cy="369332"/>
          </a:xfrm>
          <a:prstGeom prst="rect">
            <a:avLst/>
          </a:prstGeom>
          <a:noFill/>
        </p:spPr>
        <p:txBody>
          <a:bodyPr wrap="square" rtlCol="0">
            <a:spAutoFit/>
          </a:bodyPr>
          <a:lstStyle/>
          <a:p>
            <a:pPr algn="ctr"/>
            <a:r>
              <a:rPr kumimoji="1" lang="en-US" altLang="ja-JP" dirty="0" smtClean="0"/>
              <a:t>1972</a:t>
            </a:r>
            <a:r>
              <a:rPr kumimoji="1" lang="ja-JP" altLang="en-US" dirty="0" smtClean="0"/>
              <a:t>年</a:t>
            </a:r>
            <a:endParaRPr kumimoji="1" lang="ja-JP" altLang="en-US" dirty="0"/>
          </a:p>
        </p:txBody>
      </p:sp>
      <p:sp>
        <p:nvSpPr>
          <p:cNvPr id="17" name="テキスト ボックス 16"/>
          <p:cNvSpPr txBox="1"/>
          <p:nvPr/>
        </p:nvSpPr>
        <p:spPr>
          <a:xfrm>
            <a:off x="6372200" y="5877272"/>
            <a:ext cx="1944216" cy="369332"/>
          </a:xfrm>
          <a:prstGeom prst="rect">
            <a:avLst/>
          </a:prstGeom>
          <a:noFill/>
        </p:spPr>
        <p:txBody>
          <a:bodyPr wrap="square" rtlCol="0">
            <a:spAutoFit/>
          </a:bodyPr>
          <a:lstStyle/>
          <a:p>
            <a:pPr algn="ctr"/>
            <a:r>
              <a:rPr kumimoji="1" lang="en-US" altLang="ja-JP" dirty="0" smtClean="0"/>
              <a:t>2008</a:t>
            </a:r>
            <a:r>
              <a:rPr kumimoji="1" lang="ja-JP" altLang="en-US" dirty="0" smtClean="0"/>
              <a:t>年</a:t>
            </a:r>
            <a:endParaRPr kumimoji="1" lang="ja-JP" altLang="en-US" dirty="0"/>
          </a:p>
        </p:txBody>
      </p:sp>
      <p:pic>
        <p:nvPicPr>
          <p:cNvPr id="18" name="図 17" descr="111-Illust.jpg"/>
          <p:cNvPicPr preferRelativeResize="0">
            <a:picLocks noChangeAspect="1"/>
          </p:cNvPicPr>
          <p:nvPr/>
        </p:nvPicPr>
        <p:blipFill>
          <a:blip r:embed="rId5" cstate="print"/>
          <a:stretch>
            <a:fillRect/>
          </a:stretch>
        </p:blipFill>
        <p:spPr>
          <a:xfrm>
            <a:off x="6012159" y="3861048"/>
            <a:ext cx="2540045" cy="1872208"/>
          </a:xfrm>
          <a:prstGeom prst="rect">
            <a:avLst/>
          </a:prstGeom>
        </p:spPr>
      </p:pic>
    </p:spTree>
    <p:extLst>
      <p:ext uri="{BB962C8B-B14F-4D97-AF65-F5344CB8AC3E}">
        <p14:creationId xmlns:p14="http://schemas.microsoft.com/office/powerpoint/2010/main" val="391634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「傘貸し」場面の回答</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18</a:t>
            </a:fld>
            <a:endParaRPr lang="en-US" altLang="ja-JP"/>
          </a:p>
        </p:txBody>
      </p:sp>
      <p:sp>
        <p:nvSpPr>
          <p:cNvPr id="2" name="テキスト ボックス 1"/>
          <p:cNvSpPr txBox="1"/>
          <p:nvPr/>
        </p:nvSpPr>
        <p:spPr>
          <a:xfrm>
            <a:off x="467544" y="1196752"/>
            <a:ext cx="8208912" cy="206210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あら，雨が降ってきて大変だね。この傘，使う？</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この</a:t>
            </a:r>
            <a:r>
              <a:rPr lang="ja-JP" altLang="en-US" sz="3200" dirty="0" smtClean="0">
                <a:latin typeface="+mn-ea"/>
                <a:ea typeface="+mn-ea"/>
              </a:rPr>
              <a:t>傘をお貸ししますよ。返すのはいつでもいいですから，どうぞ。</a:t>
            </a:r>
            <a:endParaRPr kumimoji="1" lang="ja-JP" altLang="en-US" sz="3200" dirty="0">
              <a:latin typeface="+mn-ea"/>
              <a:ea typeface="+mn-ea"/>
            </a:endParaRPr>
          </a:p>
        </p:txBody>
      </p:sp>
      <p:sp>
        <p:nvSpPr>
          <p:cNvPr id="5" name="テキスト ボックス 4"/>
          <p:cNvSpPr txBox="1"/>
          <p:nvPr/>
        </p:nvSpPr>
        <p:spPr>
          <a:xfrm>
            <a:off x="467544" y="3573016"/>
            <a:ext cx="8208912" cy="2554545"/>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en-US" altLang="ja-JP" sz="3200" dirty="0" smtClean="0">
                <a:latin typeface="+mn-ea"/>
                <a:ea typeface="+mn-ea"/>
              </a:rPr>
              <a:t>55</a:t>
            </a:r>
            <a:r>
              <a:rPr kumimoji="1" lang="ja-JP" altLang="en-US" sz="3200" dirty="0" smtClean="0">
                <a:latin typeface="+mn-ea"/>
                <a:ea typeface="+mn-ea"/>
              </a:rPr>
              <a:t>年間にわたる，約</a:t>
            </a:r>
            <a:r>
              <a:rPr kumimoji="1" lang="en-US" altLang="ja-JP" sz="3200" dirty="0" smtClean="0">
                <a:latin typeface="+mn-ea"/>
                <a:ea typeface="+mn-ea"/>
              </a:rPr>
              <a:t>1400</a:t>
            </a:r>
            <a:r>
              <a:rPr kumimoji="1" lang="ja-JP" altLang="en-US" sz="3200" dirty="0" smtClean="0">
                <a:latin typeface="+mn-ea"/>
                <a:ea typeface="+mn-ea"/>
              </a:rPr>
              <a:t>人分（</a:t>
            </a:r>
            <a:r>
              <a:rPr kumimoji="1" lang="en-US" altLang="ja-JP" sz="3200" dirty="0" smtClean="0">
                <a:latin typeface="+mn-ea"/>
                <a:ea typeface="+mn-ea"/>
              </a:rPr>
              <a:t>×12</a:t>
            </a:r>
            <a:r>
              <a:rPr kumimoji="1" lang="ja-JP" altLang="en-US" sz="3200" dirty="0" smtClean="0">
                <a:latin typeface="+mn-ea"/>
                <a:ea typeface="+mn-ea"/>
              </a:rPr>
              <a:t>場面）のテキストデータが公開されている。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形態素解析を施したデータの公開予定もあるようだが，現時点ではプレーンなテキストデータ。</a:t>
            </a:r>
            <a:endParaRPr kumimoji="1" lang="ja-JP" altLang="en-US" sz="3200" dirty="0">
              <a:latin typeface="+mn-ea"/>
              <a:ea typeface="+mn-ea"/>
            </a:endParaRPr>
          </a:p>
        </p:txBody>
      </p:sp>
    </p:spTree>
    <p:extLst>
      <p:ext uri="{BB962C8B-B14F-4D97-AF65-F5344CB8AC3E}">
        <p14:creationId xmlns:p14="http://schemas.microsoft.com/office/powerpoint/2010/main" val="1887542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敬語とテキストデータ</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19</a:t>
            </a:fld>
            <a:endParaRPr lang="en-US" altLang="ja-JP"/>
          </a:p>
        </p:txBody>
      </p:sp>
      <p:sp>
        <p:nvSpPr>
          <p:cNvPr id="2" name="テキスト ボックス 1"/>
          <p:cNvSpPr txBox="1"/>
          <p:nvPr/>
        </p:nvSpPr>
        <p:spPr>
          <a:xfrm>
            <a:off x="437966" y="1196751"/>
            <a:ext cx="8208912" cy="4893647"/>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smtClean="0">
                <a:latin typeface="+mn-ea"/>
                <a:ea typeface="+mn-ea"/>
              </a:rPr>
              <a:t>研究開始当初</a:t>
            </a:r>
            <a:r>
              <a:rPr lang="ja-JP" altLang="en-US" sz="3200" dirty="0">
                <a:latin typeface="+mn-ea"/>
                <a:ea typeface="+mn-ea"/>
              </a:rPr>
              <a:t>から</a:t>
            </a:r>
            <a:r>
              <a:rPr lang="ja-JP" altLang="en-US" sz="3200" dirty="0" smtClean="0">
                <a:latin typeface="+mn-ea"/>
                <a:ea typeface="+mn-ea"/>
              </a:rPr>
              <a:t>，このテキストデータをどのように統計処理するのかが，大きな研究課題だった。</a:t>
            </a:r>
            <a:r>
              <a:rPr lang="ja-JP" altLang="en-US" dirty="0" smtClean="0">
                <a:latin typeface="+mn-ea"/>
                <a:ea typeface="+mn-ea"/>
              </a:rPr>
              <a:t>（両研究所の共同研究は，研究手法を開発すること自体も研究の目的としている）</a:t>
            </a:r>
            <a:endParaRPr lang="en-US" altLang="ja-JP"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例えば，テキストデータを「敬語の丁寧さ」という視点で点数化（数量化）し，その数量と社会的属性などの関連を探った。</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主</a:t>
            </a:r>
            <a:r>
              <a:rPr lang="ja-JP" altLang="en-US" sz="3200" dirty="0" smtClean="0">
                <a:latin typeface="+mn-ea"/>
                <a:ea typeface="+mn-ea"/>
              </a:rPr>
              <a:t>に</a:t>
            </a:r>
            <a:r>
              <a:rPr lang="ja-JP" altLang="en-US" sz="3200" dirty="0">
                <a:latin typeface="+mn-ea"/>
                <a:ea typeface="+mn-ea"/>
              </a:rPr>
              <a:t>従事</a:t>
            </a:r>
            <a:r>
              <a:rPr lang="ja-JP" altLang="en-US" sz="3200" dirty="0" smtClean="0">
                <a:latin typeface="+mn-ea"/>
                <a:ea typeface="+mn-ea"/>
              </a:rPr>
              <a:t>した</a:t>
            </a:r>
            <a:r>
              <a:rPr lang="ja-JP" altLang="en-US" sz="3200" dirty="0">
                <a:latin typeface="+mn-ea"/>
                <a:ea typeface="+mn-ea"/>
              </a:rPr>
              <a:t>の</a:t>
            </a:r>
            <a:r>
              <a:rPr lang="ja-JP" altLang="en-US" sz="3200" dirty="0" smtClean="0">
                <a:latin typeface="+mn-ea"/>
                <a:ea typeface="+mn-ea"/>
              </a:rPr>
              <a:t>は林知己夫。この研究が林の数量化理論第</a:t>
            </a:r>
            <a:r>
              <a:rPr lang="en-US" altLang="ja-JP" sz="3200" dirty="0" smtClean="0">
                <a:latin typeface="+mn-ea"/>
                <a:ea typeface="+mn-ea"/>
              </a:rPr>
              <a:t>Ⅱ</a:t>
            </a:r>
            <a:r>
              <a:rPr lang="ja-JP" altLang="en-US" sz="3200" dirty="0" smtClean="0">
                <a:latin typeface="+mn-ea"/>
                <a:ea typeface="+mn-ea"/>
              </a:rPr>
              <a:t>類の開発に貢献したと言われる。</a:t>
            </a:r>
            <a:endParaRPr kumimoji="1" lang="ja-JP" altLang="en-US" sz="3200" dirty="0">
              <a:latin typeface="+mn-ea"/>
              <a:ea typeface="+mn-ea"/>
            </a:endParaRPr>
          </a:p>
        </p:txBody>
      </p:sp>
    </p:spTree>
    <p:extLst>
      <p:ext uri="{BB962C8B-B14F-4D97-AF65-F5344CB8AC3E}">
        <p14:creationId xmlns:p14="http://schemas.microsoft.com/office/powerpoint/2010/main" val="259263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lang="ja-JP" altLang="en-US" sz="4000" dirty="0"/>
              <a:t>社会言語学</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a:t>
            </a:fld>
            <a:endParaRPr lang="en-US" altLang="ja-JP"/>
          </a:p>
        </p:txBody>
      </p:sp>
      <p:sp>
        <p:nvSpPr>
          <p:cNvPr id="2" name="テキスト ボックス 1"/>
          <p:cNvSpPr txBox="1"/>
          <p:nvPr/>
        </p:nvSpPr>
        <p:spPr>
          <a:xfrm>
            <a:off x="467544" y="1196752"/>
            <a:ext cx="8208912" cy="2554545"/>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smtClean="0">
                <a:latin typeface="+mn-ea"/>
                <a:ea typeface="+mn-ea"/>
              </a:rPr>
              <a:t>社会言語学は，社会を通して言語を見る研究分野。</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射程と</a:t>
            </a:r>
            <a:r>
              <a:rPr lang="ja-JP" altLang="en-US" sz="3200" dirty="0" smtClean="0">
                <a:latin typeface="+mn-ea"/>
                <a:ea typeface="+mn-ea"/>
              </a:rPr>
              <a:t>する言語事象は多岐にわたる。</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本発表</a:t>
            </a:r>
            <a:r>
              <a:rPr kumimoji="1" lang="ja-JP" altLang="en-US" sz="3200" dirty="0" smtClean="0">
                <a:latin typeface="+mn-ea"/>
                <a:ea typeface="+mn-ea"/>
              </a:rPr>
              <a:t>で言う社会言語学は</a:t>
            </a:r>
            <a:r>
              <a:rPr lang="ja-JP" altLang="en-US" sz="3200" dirty="0" smtClean="0">
                <a:latin typeface="+mn-ea"/>
                <a:ea typeface="+mn-ea"/>
              </a:rPr>
              <a:t>，</a:t>
            </a:r>
            <a:r>
              <a:rPr lang="ja-JP" altLang="en-US" sz="3200" u="sng" dirty="0" smtClean="0">
                <a:latin typeface="+mn-ea"/>
                <a:ea typeface="+mn-ea"/>
              </a:rPr>
              <a:t>社会と言語の関連を解明することを目的とするもの</a:t>
            </a:r>
            <a:r>
              <a:rPr lang="ja-JP" altLang="en-US" sz="3200" dirty="0" smtClean="0">
                <a:latin typeface="+mn-ea"/>
                <a:ea typeface="+mn-ea"/>
              </a:rPr>
              <a:t>に限る。</a:t>
            </a:r>
            <a:endParaRPr kumimoji="1" lang="en-US" altLang="ja-JP" sz="3200" dirty="0" smtClean="0">
              <a:latin typeface="+mn-ea"/>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しかしながら・・・</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20</a:t>
            </a:fld>
            <a:endParaRPr lang="en-US" altLang="ja-JP"/>
          </a:p>
        </p:txBody>
      </p:sp>
      <p:sp>
        <p:nvSpPr>
          <p:cNvPr id="2" name="テキスト ボックス 1"/>
          <p:cNvSpPr txBox="1"/>
          <p:nvPr/>
        </p:nvSpPr>
        <p:spPr>
          <a:xfrm>
            <a:off x="467544" y="1196752"/>
            <a:ext cx="8208912" cy="501675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研究開始当初から，テキストデータを「敬語の丁寧さ」という観点で点数化することには問題があることを理解していた。新たな研究法が必要であると認識。</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しかし</a:t>
            </a:r>
            <a:r>
              <a:rPr lang="ja-JP" altLang="en-US" sz="3200" dirty="0" smtClean="0">
                <a:latin typeface="+mn-ea"/>
                <a:ea typeface="+mn-ea"/>
              </a:rPr>
              <a:t>，当時，それ以外に研究手法がなかった。</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今</a:t>
            </a:r>
            <a:r>
              <a:rPr lang="ja-JP" altLang="en-US" sz="3200" dirty="0" smtClean="0">
                <a:latin typeface="+mn-ea"/>
                <a:ea typeface="+mn-ea"/>
              </a:rPr>
              <a:t>さらなが</a:t>
            </a:r>
            <a:r>
              <a:rPr lang="ja-JP" altLang="en-US" sz="3200" dirty="0">
                <a:latin typeface="+mn-ea"/>
                <a:ea typeface="+mn-ea"/>
              </a:rPr>
              <a:t>ら</a:t>
            </a:r>
            <a:r>
              <a:rPr kumimoji="1" lang="ja-JP" altLang="en-US" sz="3200" dirty="0" smtClean="0">
                <a:latin typeface="+mn-ea"/>
                <a:ea typeface="+mn-ea"/>
              </a:rPr>
              <a:t>形態素</a:t>
            </a:r>
            <a:r>
              <a:rPr kumimoji="1" lang="ja-JP" altLang="en-US" sz="3200" dirty="0" smtClean="0">
                <a:latin typeface="+mn-ea"/>
                <a:ea typeface="+mn-ea"/>
              </a:rPr>
              <a:t>解析がある。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ただし，重要なことを忘れてはいけない。</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それ</a:t>
            </a:r>
            <a:r>
              <a:rPr lang="ja-JP" altLang="en-US" sz="3200" dirty="0" smtClean="0">
                <a:latin typeface="+mn-ea"/>
                <a:ea typeface="+mn-ea"/>
              </a:rPr>
              <a:t>は「</a:t>
            </a:r>
            <a:r>
              <a:rPr kumimoji="1" lang="ja-JP" altLang="en-US" sz="3200" dirty="0" smtClean="0">
                <a:latin typeface="+mn-ea"/>
                <a:ea typeface="+mn-ea"/>
              </a:rPr>
              <a:t>なぜ，形態素解析を使うのか」ということ。</a:t>
            </a:r>
            <a:endParaRPr kumimoji="1" lang="ja-JP" altLang="en-US" sz="3200" dirty="0">
              <a:latin typeface="+mn-ea"/>
              <a:ea typeface="+mn-ea"/>
            </a:endParaRPr>
          </a:p>
        </p:txBody>
      </p:sp>
    </p:spTree>
    <p:extLst>
      <p:ext uri="{BB962C8B-B14F-4D97-AF65-F5344CB8AC3E}">
        <p14:creationId xmlns:p14="http://schemas.microsoft.com/office/powerpoint/2010/main" val="1944548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敬語は</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21</a:t>
            </a:fld>
            <a:endParaRPr lang="en-US" altLang="ja-JP"/>
          </a:p>
        </p:txBody>
      </p:sp>
      <p:sp>
        <p:nvSpPr>
          <p:cNvPr id="2" name="テキスト ボックス 1"/>
          <p:cNvSpPr txBox="1"/>
          <p:nvPr/>
        </p:nvSpPr>
        <p:spPr>
          <a:xfrm>
            <a:off x="467544" y="1196752"/>
            <a:ext cx="8208912" cy="501675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人々の回答が短くなってきたと言われる</a:t>
            </a:r>
            <a:r>
              <a:rPr lang="ja-JP" altLang="en-US" sz="3200" dirty="0" smtClean="0">
                <a:latin typeface="+mn-ea"/>
                <a:ea typeface="+mn-ea"/>
              </a:rPr>
              <a:t>。また，人々の回答がパターン化してきたとも言われる。</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形態素解析を用いることによって，①形態素の数は少なくなっているのか，②形態素の連鎖の種類は少なくなってきているのか，という課題に取り組むことができる。</a:t>
            </a:r>
            <a:endParaRPr kumimoji="1" lang="en-US" altLang="ja-JP" sz="3200" dirty="0" smtClean="0">
              <a:latin typeface="+mn-ea"/>
              <a:ea typeface="+mn-ea"/>
            </a:endParaRPr>
          </a:p>
          <a:p>
            <a:pPr>
              <a:buClr>
                <a:srgbClr val="006600"/>
              </a:buClr>
            </a:pPr>
            <a:endParaRPr kumimoji="1" lang="en-US" altLang="ja-JP" sz="3200" dirty="0" smtClean="0">
              <a:latin typeface="+mn-ea"/>
              <a:ea typeface="+mn-ea"/>
            </a:endParaRPr>
          </a:p>
          <a:p>
            <a:pPr>
              <a:buClr>
                <a:srgbClr val="006600"/>
              </a:buClr>
            </a:pPr>
            <a:r>
              <a:rPr lang="en-US" altLang="ja-JP" sz="3200" dirty="0" smtClean="0">
                <a:latin typeface="+mn-ea"/>
                <a:ea typeface="+mn-ea"/>
              </a:rPr>
              <a:t>※</a:t>
            </a:r>
            <a:r>
              <a:rPr lang="ja-JP" altLang="en-US" sz="3200" dirty="0" smtClean="0">
                <a:latin typeface="+mn-ea"/>
                <a:ea typeface="+mn-ea"/>
              </a:rPr>
              <a:t>敬語は，長さ，パターンが大きく関係する</a:t>
            </a:r>
            <a:endParaRPr lang="en-US" altLang="ja-JP" sz="3200" dirty="0" smtClean="0">
              <a:latin typeface="+mn-ea"/>
              <a:ea typeface="+mn-ea"/>
            </a:endParaRPr>
          </a:p>
          <a:p>
            <a:pPr>
              <a:buClr>
                <a:srgbClr val="006600"/>
              </a:buClr>
            </a:pPr>
            <a:r>
              <a:rPr lang="ja-JP" altLang="en-US" sz="3200" dirty="0">
                <a:latin typeface="+mn-ea"/>
                <a:ea typeface="+mn-ea"/>
              </a:rPr>
              <a:t>　</a:t>
            </a:r>
            <a:r>
              <a:rPr lang="ja-JP" altLang="en-US" sz="3200" dirty="0" smtClean="0">
                <a:latin typeface="+mn-ea"/>
                <a:ea typeface="+mn-ea"/>
              </a:rPr>
              <a:t> 言語現象であるから。</a:t>
            </a:r>
            <a:endParaRPr kumimoji="1" lang="ja-JP" altLang="en-US" sz="3200" dirty="0">
              <a:latin typeface="+mn-ea"/>
              <a:ea typeface="+mn-ea"/>
            </a:endParaRPr>
          </a:p>
        </p:txBody>
      </p:sp>
    </p:spTree>
    <p:extLst>
      <p:ext uri="{BB962C8B-B14F-4D97-AF65-F5344CB8AC3E}">
        <p14:creationId xmlns:p14="http://schemas.microsoft.com/office/powerpoint/2010/main" val="2194626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手法先行ではなく</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22</a:t>
            </a:fld>
            <a:endParaRPr lang="en-US" altLang="ja-JP"/>
          </a:p>
        </p:txBody>
      </p:sp>
      <p:sp>
        <p:nvSpPr>
          <p:cNvPr id="2" name="テキスト ボックス 1"/>
          <p:cNvSpPr txBox="1"/>
          <p:nvPr/>
        </p:nvSpPr>
        <p:spPr>
          <a:xfrm>
            <a:off x="467544" y="1196752"/>
            <a:ext cx="8208912" cy="304698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研究にとって大事なことは（言うまでもなく）その手法が何に使えるかではなく，その手法を使うことによって何が分かるか，である。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敬語</a:t>
            </a:r>
            <a:r>
              <a:rPr lang="ja-JP" altLang="en-US" sz="3200" dirty="0">
                <a:latin typeface="+mn-ea"/>
                <a:ea typeface="+mn-ea"/>
              </a:rPr>
              <a:t>というもの</a:t>
            </a:r>
            <a:r>
              <a:rPr lang="ja-JP" altLang="en-US" sz="3200" dirty="0" smtClean="0">
                <a:latin typeface="+mn-ea"/>
                <a:ea typeface="+mn-ea"/>
              </a:rPr>
              <a:t>の本質とその変容を捉える得るデータが公開されている。（また，今後も順次，追加公開されると聞く）</a:t>
            </a:r>
            <a:endParaRPr kumimoji="1" lang="ja-JP" altLang="en-US" sz="3200" dirty="0">
              <a:latin typeface="+mn-ea"/>
              <a:ea typeface="+mn-ea"/>
            </a:endParaRPr>
          </a:p>
        </p:txBody>
      </p:sp>
    </p:spTree>
    <p:extLst>
      <p:ext uri="{BB962C8B-B14F-4D97-AF65-F5344CB8AC3E}">
        <p14:creationId xmlns:p14="http://schemas.microsoft.com/office/powerpoint/2010/main" val="3170418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鶴岡調査</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23</a:t>
            </a:fld>
            <a:endParaRPr lang="en-US" altLang="ja-JP"/>
          </a:p>
        </p:txBody>
      </p:sp>
      <p:sp>
        <p:nvSpPr>
          <p:cNvPr id="2" name="テキスト ボックス 1"/>
          <p:cNvSpPr txBox="1"/>
          <p:nvPr/>
        </p:nvSpPr>
        <p:spPr>
          <a:xfrm>
            <a:off x="467544" y="1196752"/>
            <a:ext cx="8208912" cy="1569660"/>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a:latin typeface="+mn-ea"/>
                <a:ea typeface="+mn-ea"/>
              </a:rPr>
              <a:t>山形県鶴岡市において，</a:t>
            </a:r>
            <a:r>
              <a:rPr lang="en-US" altLang="ja-JP" sz="3200" dirty="0">
                <a:latin typeface="+mn-ea"/>
                <a:ea typeface="+mn-ea"/>
              </a:rPr>
              <a:t>1950</a:t>
            </a:r>
            <a:r>
              <a:rPr lang="ja-JP" altLang="en-US" sz="3200" dirty="0">
                <a:latin typeface="+mn-ea"/>
                <a:ea typeface="+mn-ea"/>
              </a:rPr>
              <a:t>年，</a:t>
            </a:r>
            <a:r>
              <a:rPr lang="en-US" altLang="ja-JP" sz="3200" dirty="0">
                <a:latin typeface="+mn-ea"/>
                <a:ea typeface="+mn-ea"/>
              </a:rPr>
              <a:t>1971</a:t>
            </a:r>
            <a:r>
              <a:rPr lang="ja-JP" altLang="en-US" sz="3200" dirty="0">
                <a:latin typeface="+mn-ea"/>
                <a:ea typeface="+mn-ea"/>
              </a:rPr>
              <a:t>年，</a:t>
            </a:r>
            <a:r>
              <a:rPr lang="en-US" altLang="ja-JP" sz="3200" dirty="0">
                <a:latin typeface="+mn-ea"/>
                <a:ea typeface="+mn-ea"/>
              </a:rPr>
              <a:t>1991</a:t>
            </a:r>
            <a:r>
              <a:rPr lang="ja-JP" altLang="en-US" sz="3200" dirty="0">
                <a:latin typeface="+mn-ea"/>
                <a:ea typeface="+mn-ea"/>
              </a:rPr>
              <a:t>年，</a:t>
            </a:r>
            <a:r>
              <a:rPr lang="en-US" altLang="ja-JP" sz="3200" dirty="0">
                <a:latin typeface="+mn-ea"/>
                <a:ea typeface="+mn-ea"/>
              </a:rPr>
              <a:t>2011</a:t>
            </a:r>
            <a:r>
              <a:rPr lang="ja-JP" altLang="en-US" sz="3200" dirty="0">
                <a:latin typeface="+mn-ea"/>
                <a:ea typeface="+mn-ea"/>
              </a:rPr>
              <a:t>年の４回にわたって実施した言語調査。</a:t>
            </a:r>
          </a:p>
        </p:txBody>
      </p:sp>
      <p:pic>
        <p:nvPicPr>
          <p:cNvPr id="5" name="図 4" descr="鶴岡調査一覧20120220.jpg"/>
          <p:cNvPicPr>
            <a:picLocks noChangeAspect="1"/>
          </p:cNvPicPr>
          <p:nvPr/>
        </p:nvPicPr>
        <p:blipFill>
          <a:blip r:embed="rId3" cstate="print"/>
          <a:stretch>
            <a:fillRect/>
          </a:stretch>
        </p:blipFill>
        <p:spPr>
          <a:xfrm>
            <a:off x="219813" y="3284984"/>
            <a:ext cx="4224469" cy="3168352"/>
          </a:xfrm>
          <a:prstGeom prst="rect">
            <a:avLst/>
          </a:prstGeom>
        </p:spPr>
      </p:pic>
      <p:pic>
        <p:nvPicPr>
          <p:cNvPr id="6" name="図 5" descr="panelsample.png"/>
          <p:cNvPicPr>
            <a:picLocks noChangeAspect="1"/>
          </p:cNvPicPr>
          <p:nvPr/>
        </p:nvPicPr>
        <p:blipFill>
          <a:blip r:embed="rId4" cstate="print"/>
          <a:stretch>
            <a:fillRect/>
          </a:stretch>
        </p:blipFill>
        <p:spPr>
          <a:xfrm>
            <a:off x="4444282" y="3672636"/>
            <a:ext cx="4565580" cy="2088753"/>
          </a:xfrm>
          <a:prstGeom prst="rect">
            <a:avLst/>
          </a:prstGeom>
        </p:spPr>
      </p:pic>
      <p:sp>
        <p:nvSpPr>
          <p:cNvPr id="7" name="テキスト ボックス 6"/>
          <p:cNvSpPr txBox="1"/>
          <p:nvPr/>
        </p:nvSpPr>
        <p:spPr>
          <a:xfrm>
            <a:off x="4697760" y="5779709"/>
            <a:ext cx="4104456" cy="369332"/>
          </a:xfrm>
          <a:prstGeom prst="rect">
            <a:avLst/>
          </a:prstGeom>
          <a:noFill/>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鶴岡調査のパネルサンプルのイメージ</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24801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lang="ja-JP" altLang="en-US" sz="4000" dirty="0"/>
              <a:t>鶴岡</a:t>
            </a:r>
            <a:r>
              <a:rPr kumimoji="1" lang="ja-JP" altLang="en-US" sz="4000" dirty="0" smtClean="0"/>
              <a:t>調査</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24</a:t>
            </a:fld>
            <a:endParaRPr lang="en-US" altLang="ja-JP"/>
          </a:p>
        </p:txBody>
      </p:sp>
      <p:sp>
        <p:nvSpPr>
          <p:cNvPr id="2" name="テキスト ボックス 1"/>
          <p:cNvSpPr txBox="1"/>
          <p:nvPr/>
        </p:nvSpPr>
        <p:spPr>
          <a:xfrm>
            <a:off x="467544" y="1196752"/>
            <a:ext cx="8208912" cy="2554545"/>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smtClean="0">
                <a:latin typeface="+mn-ea"/>
                <a:ea typeface="+mn-ea"/>
              </a:rPr>
              <a:t>調査目的は方言と共通語の関係を探ること。</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方言と共通語に関する発音・語彙・語法・言語</a:t>
            </a:r>
            <a:r>
              <a:rPr lang="ja-JP" altLang="en-US" sz="3200" dirty="0">
                <a:latin typeface="+mn-ea"/>
                <a:ea typeface="+mn-ea"/>
              </a:rPr>
              <a:t>意識</a:t>
            </a:r>
            <a:r>
              <a:rPr lang="ja-JP" altLang="en-US" sz="3200" dirty="0" smtClean="0">
                <a:latin typeface="+mn-ea"/>
                <a:ea typeface="+mn-ea"/>
              </a:rPr>
              <a:t>などに関する調査項目を実施。</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中心</a:t>
            </a:r>
            <a:r>
              <a:rPr lang="ja-JP" altLang="en-US" sz="3200" dirty="0" smtClean="0">
                <a:latin typeface="+mn-ea"/>
                <a:ea typeface="+mn-ea"/>
              </a:rPr>
              <a:t>は発音。例えば・・・</a:t>
            </a:r>
            <a:endParaRPr lang="en-US" altLang="ja-JP" sz="3200" dirty="0" smtClean="0">
              <a:latin typeface="+mn-ea"/>
              <a:ea typeface="+mn-ea"/>
            </a:endParaRPr>
          </a:p>
        </p:txBody>
      </p:sp>
    </p:spTree>
    <p:extLst>
      <p:ext uri="{BB962C8B-B14F-4D97-AF65-F5344CB8AC3E}">
        <p14:creationId xmlns:p14="http://schemas.microsoft.com/office/powerpoint/2010/main" val="1294160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鶴岡調査の調査項目（一部）</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25</a:t>
            </a:fld>
            <a:endParaRPr lang="en-US" altLang="ja-JP"/>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8095" t="14287" r="9167" b="6348"/>
          <a:stretch/>
        </p:blipFill>
        <p:spPr>
          <a:xfrm>
            <a:off x="827584" y="908720"/>
            <a:ext cx="7560414" cy="5439146"/>
          </a:xfrm>
          <a:prstGeom prst="rect">
            <a:avLst/>
          </a:prstGeom>
        </p:spPr>
      </p:pic>
    </p:spTree>
    <p:extLst>
      <p:ext uri="{BB962C8B-B14F-4D97-AF65-F5344CB8AC3E}">
        <p14:creationId xmlns:p14="http://schemas.microsoft.com/office/powerpoint/2010/main" val="2377783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lang="ja-JP" altLang="en-US" sz="4000" dirty="0" smtClean="0"/>
              <a:t>発音に関する項目</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26</a:t>
            </a:fld>
            <a:endParaRPr lang="en-US" altLang="ja-JP"/>
          </a:p>
        </p:txBody>
      </p:sp>
      <p:sp>
        <p:nvSpPr>
          <p:cNvPr id="2" name="テキスト ボックス 1"/>
          <p:cNvSpPr txBox="1"/>
          <p:nvPr/>
        </p:nvSpPr>
        <p:spPr>
          <a:xfrm>
            <a:off x="467544" y="1196752"/>
            <a:ext cx="8208912" cy="403187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指示なし，方言での発音を指定，共通語での発音を指定など。</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ただし</a:t>
            </a:r>
            <a:r>
              <a:rPr lang="ja-JP" altLang="en-US" sz="3200" dirty="0" smtClean="0">
                <a:latin typeface="+mn-ea"/>
                <a:ea typeface="+mn-ea"/>
              </a:rPr>
              <a:t>，</a:t>
            </a:r>
            <a:r>
              <a:rPr lang="en-US" altLang="ja-JP" sz="3200" dirty="0" smtClean="0">
                <a:latin typeface="+mn-ea"/>
                <a:ea typeface="+mn-ea"/>
              </a:rPr>
              <a:t>1</a:t>
            </a:r>
            <a:r>
              <a:rPr lang="ja-JP" altLang="en-US" sz="3200" dirty="0" smtClean="0">
                <a:latin typeface="+mn-ea"/>
                <a:ea typeface="+mn-ea"/>
              </a:rPr>
              <a:t>回目，</a:t>
            </a:r>
            <a:r>
              <a:rPr lang="en-US" altLang="ja-JP" sz="3200" dirty="0" smtClean="0">
                <a:latin typeface="+mn-ea"/>
                <a:ea typeface="+mn-ea"/>
              </a:rPr>
              <a:t>2</a:t>
            </a:r>
            <a:r>
              <a:rPr lang="ja-JP" altLang="en-US" sz="3200" dirty="0" smtClean="0">
                <a:latin typeface="+mn-ea"/>
                <a:ea typeface="+mn-ea"/>
              </a:rPr>
              <a:t>回目の調査では録音は実施していない。</a:t>
            </a:r>
            <a:r>
              <a:rPr lang="ja-JP" altLang="en-US" sz="3200" dirty="0">
                <a:latin typeface="+mn-ea"/>
                <a:ea typeface="+mn-ea"/>
              </a:rPr>
              <a:t>研究者</a:t>
            </a:r>
            <a:r>
              <a:rPr lang="ja-JP" altLang="en-US" sz="3200" dirty="0" smtClean="0">
                <a:latin typeface="+mn-ea"/>
                <a:ea typeface="+mn-ea"/>
              </a:rPr>
              <a:t>が調査の場で方言か共通語かの判定をした。</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en-US" altLang="ja-JP" sz="3200" dirty="0">
                <a:latin typeface="+mn-ea"/>
                <a:ea typeface="+mn-ea"/>
              </a:rPr>
              <a:t>3</a:t>
            </a:r>
            <a:r>
              <a:rPr lang="ja-JP" altLang="en-US" sz="3200" dirty="0" smtClean="0">
                <a:latin typeface="+mn-ea"/>
                <a:ea typeface="+mn-ea"/>
              </a:rPr>
              <a:t>回目，</a:t>
            </a:r>
            <a:r>
              <a:rPr lang="en-US" altLang="ja-JP" sz="3200" dirty="0" smtClean="0">
                <a:latin typeface="+mn-ea"/>
                <a:ea typeface="+mn-ea"/>
              </a:rPr>
              <a:t>4</a:t>
            </a:r>
            <a:r>
              <a:rPr lang="ja-JP" altLang="en-US" sz="3200" dirty="0" smtClean="0">
                <a:latin typeface="+mn-ea"/>
                <a:ea typeface="+mn-ea"/>
              </a:rPr>
              <a:t>回目は録音を実施。また，</a:t>
            </a:r>
            <a:r>
              <a:rPr lang="en-US" altLang="ja-JP" sz="3200" dirty="0" smtClean="0">
                <a:latin typeface="+mn-ea"/>
                <a:ea typeface="+mn-ea"/>
              </a:rPr>
              <a:t>1</a:t>
            </a:r>
            <a:r>
              <a:rPr lang="ja-JP" altLang="en-US" sz="3200" dirty="0" smtClean="0">
                <a:latin typeface="+mn-ea"/>
                <a:ea typeface="+mn-ea"/>
              </a:rPr>
              <a:t>回目・</a:t>
            </a:r>
            <a:r>
              <a:rPr lang="en-US" altLang="ja-JP" sz="3200" dirty="0" smtClean="0">
                <a:latin typeface="+mn-ea"/>
                <a:ea typeface="+mn-ea"/>
              </a:rPr>
              <a:t>2</a:t>
            </a:r>
            <a:r>
              <a:rPr lang="ja-JP" altLang="en-US" sz="3200" dirty="0" smtClean="0">
                <a:latin typeface="+mn-ea"/>
                <a:ea typeface="+mn-ea"/>
              </a:rPr>
              <a:t>回目と同じ基準で，研究者による判定も実施している。</a:t>
            </a:r>
            <a:endParaRPr lang="en-US" altLang="ja-JP" sz="3200" dirty="0" smtClean="0">
              <a:latin typeface="+mn-ea"/>
              <a:ea typeface="+mn-ea"/>
            </a:endParaRPr>
          </a:p>
        </p:txBody>
      </p:sp>
    </p:spTree>
    <p:extLst>
      <p:ext uri="{BB962C8B-B14F-4D97-AF65-F5344CB8AC3E}">
        <p14:creationId xmlns:p14="http://schemas.microsoft.com/office/powerpoint/2010/main" val="1545770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鶴岡調査のデータ公開</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27</a:t>
            </a:fld>
            <a:endParaRPr lang="en-US" altLang="ja-JP"/>
          </a:p>
        </p:txBody>
      </p:sp>
      <p:sp>
        <p:nvSpPr>
          <p:cNvPr id="2" name="テキスト ボックス 1"/>
          <p:cNvSpPr txBox="1"/>
          <p:nvPr/>
        </p:nvSpPr>
        <p:spPr>
          <a:xfrm>
            <a:off x="467544" y="1196752"/>
            <a:ext cx="8208912" cy="501675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データには，（</a:t>
            </a:r>
            <a:r>
              <a:rPr kumimoji="1" lang="en-US" altLang="ja-JP" sz="3200" dirty="0" smtClean="0">
                <a:latin typeface="+mn-ea"/>
                <a:ea typeface="+mn-ea"/>
              </a:rPr>
              <a:t>a</a:t>
            </a:r>
            <a:r>
              <a:rPr kumimoji="1" lang="ja-JP" altLang="en-US" sz="3200" dirty="0" smtClean="0">
                <a:latin typeface="+mn-ea"/>
                <a:ea typeface="+mn-ea"/>
              </a:rPr>
              <a:t>）研究者が判定した４回分のデータ，（</a:t>
            </a:r>
            <a:r>
              <a:rPr kumimoji="1" lang="en-US" altLang="ja-JP" sz="3200" dirty="0" smtClean="0">
                <a:latin typeface="+mn-ea"/>
                <a:ea typeface="+mn-ea"/>
              </a:rPr>
              <a:t>b</a:t>
            </a:r>
            <a:r>
              <a:rPr kumimoji="1" lang="ja-JP" altLang="en-US" sz="3200" dirty="0" smtClean="0">
                <a:latin typeface="+mn-ea"/>
                <a:ea typeface="+mn-ea"/>
              </a:rPr>
              <a:t>）録音された２回分の音声データ。</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このうち（</a:t>
            </a:r>
            <a:r>
              <a:rPr kumimoji="1" lang="en-US" altLang="ja-JP" sz="3200" dirty="0" smtClean="0">
                <a:latin typeface="+mn-ea"/>
                <a:ea typeface="+mn-ea"/>
              </a:rPr>
              <a:t>a</a:t>
            </a:r>
            <a:r>
              <a:rPr kumimoji="1" lang="ja-JP" altLang="en-US" sz="3200" dirty="0" smtClean="0">
                <a:latin typeface="+mn-ea"/>
                <a:ea typeface="+mn-ea"/>
              </a:rPr>
              <a:t>）をプロジェクト・メンバー向けの限定公開中。</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a:t>
            </a:r>
            <a:r>
              <a:rPr lang="en-US" altLang="ja-JP" sz="3200" dirty="0" smtClean="0">
                <a:latin typeface="+mn-ea"/>
                <a:ea typeface="+mn-ea"/>
              </a:rPr>
              <a:t>a</a:t>
            </a:r>
            <a:r>
              <a:rPr lang="ja-JP" altLang="en-US" sz="3200" dirty="0" smtClean="0">
                <a:latin typeface="+mn-ea"/>
                <a:ea typeface="+mn-ea"/>
              </a:rPr>
              <a:t>）は，今年秋頃から申請を開始し，来年</a:t>
            </a:r>
            <a:r>
              <a:rPr lang="en-US" altLang="ja-JP" sz="3200" dirty="0">
                <a:latin typeface="+mn-ea"/>
                <a:ea typeface="+mn-ea"/>
              </a:rPr>
              <a:t>4</a:t>
            </a:r>
            <a:r>
              <a:rPr lang="ja-JP" altLang="en-US" sz="3200" dirty="0" smtClean="0">
                <a:latin typeface="+mn-ea"/>
                <a:ea typeface="+mn-ea"/>
              </a:rPr>
              <a:t>月より一般公開の予定。</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a:t>
            </a:r>
            <a:r>
              <a:rPr kumimoji="1" lang="en-US" altLang="ja-JP" sz="3200" dirty="0" smtClean="0">
                <a:latin typeface="+mn-ea"/>
                <a:ea typeface="+mn-ea"/>
              </a:rPr>
              <a:t>b</a:t>
            </a:r>
            <a:r>
              <a:rPr kumimoji="1" lang="ja-JP" altLang="en-US" sz="3200" dirty="0" smtClean="0">
                <a:latin typeface="+mn-ea"/>
                <a:ea typeface="+mn-ea"/>
              </a:rPr>
              <a:t>）は，第</a:t>
            </a:r>
            <a:r>
              <a:rPr kumimoji="1" lang="en-US" altLang="ja-JP" sz="3200" dirty="0" smtClean="0">
                <a:latin typeface="+mn-ea"/>
                <a:ea typeface="+mn-ea"/>
              </a:rPr>
              <a:t>3</a:t>
            </a:r>
            <a:r>
              <a:rPr kumimoji="1" lang="ja-JP" altLang="en-US" sz="3200" dirty="0" smtClean="0">
                <a:latin typeface="+mn-ea"/>
                <a:ea typeface="+mn-ea"/>
              </a:rPr>
              <a:t>回調査のデータが国立情報学研究所の音声資源コンソーシアムにて公開中。第</a:t>
            </a:r>
            <a:r>
              <a:rPr kumimoji="1" lang="en-US" altLang="ja-JP" sz="3200" dirty="0" smtClean="0">
                <a:latin typeface="+mn-ea"/>
                <a:ea typeface="+mn-ea"/>
              </a:rPr>
              <a:t>4</a:t>
            </a:r>
            <a:r>
              <a:rPr kumimoji="1" lang="ja-JP" altLang="en-US" sz="3200" dirty="0" smtClean="0">
                <a:latin typeface="+mn-ea"/>
                <a:ea typeface="+mn-ea"/>
              </a:rPr>
              <a:t>回調査については未定。（当然，公開されるべき）</a:t>
            </a:r>
            <a:endParaRPr kumimoji="1" lang="ja-JP" altLang="en-US" sz="3200" dirty="0">
              <a:latin typeface="+mn-ea"/>
              <a:ea typeface="+mn-ea"/>
            </a:endParaRPr>
          </a:p>
        </p:txBody>
      </p:sp>
    </p:spTree>
    <p:extLst>
      <p:ext uri="{BB962C8B-B14F-4D97-AF65-F5344CB8AC3E}">
        <p14:creationId xmlns:p14="http://schemas.microsoft.com/office/powerpoint/2010/main" val="4017066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データ公開の利点</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28</a:t>
            </a:fld>
            <a:endParaRPr lang="en-US" altLang="ja-JP"/>
          </a:p>
        </p:txBody>
      </p:sp>
      <p:sp>
        <p:nvSpPr>
          <p:cNvPr id="2" name="テキスト ボックス 1"/>
          <p:cNvSpPr txBox="1"/>
          <p:nvPr/>
        </p:nvSpPr>
        <p:spPr>
          <a:xfrm>
            <a:off x="467544" y="1196752"/>
            <a:ext cx="8208912" cy="304698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統計的社会言語学研究のデータ公開は，何の役に立つのか。それは，二次分析リテラシーの向上であると考える。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二次分析リテラシーとは，発表者の造語</a:t>
            </a:r>
            <a:r>
              <a:rPr lang="ja-JP" altLang="en-US" sz="3200" dirty="0">
                <a:latin typeface="+mn-ea"/>
                <a:ea typeface="+mn-ea"/>
              </a:rPr>
              <a:t>で，「適切に対象を理解・解釈して二次分析を行う能力」を意味するものとして使用している</a:t>
            </a:r>
            <a:r>
              <a:rPr lang="ja-JP" altLang="en-US" sz="3200" dirty="0" smtClean="0">
                <a:latin typeface="+mn-ea"/>
                <a:ea typeface="+mn-ea"/>
              </a:rPr>
              <a:t>。</a:t>
            </a:r>
            <a:endParaRPr lang="en-US" altLang="ja-JP" sz="3200" dirty="0" smtClean="0">
              <a:latin typeface="+mn-ea"/>
              <a:ea typeface="+mn-ea"/>
            </a:endParaRPr>
          </a:p>
        </p:txBody>
      </p:sp>
    </p:spTree>
    <p:extLst>
      <p:ext uri="{BB962C8B-B14F-4D97-AF65-F5344CB8AC3E}">
        <p14:creationId xmlns:p14="http://schemas.microsoft.com/office/powerpoint/2010/main" val="2046733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データ公開と“誤用”</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29</a:t>
            </a:fld>
            <a:endParaRPr lang="en-US" altLang="ja-JP"/>
          </a:p>
        </p:txBody>
      </p:sp>
      <p:sp>
        <p:nvSpPr>
          <p:cNvPr id="2" name="テキスト ボックス 1"/>
          <p:cNvSpPr txBox="1"/>
          <p:nvPr/>
        </p:nvSpPr>
        <p:spPr>
          <a:xfrm>
            <a:off x="467544" y="1196752"/>
            <a:ext cx="8208912" cy="4524315"/>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a:latin typeface="+mn-ea"/>
                <a:ea typeface="+mn-ea"/>
              </a:rPr>
              <a:t>公開されたデータを二次分析にするにあたっては，しばしば誤用の話題が取り沙汰される。</a:t>
            </a:r>
          </a:p>
          <a:p>
            <a:pPr marL="457200" indent="-457200">
              <a:buClr>
                <a:srgbClr val="006600"/>
              </a:buClr>
              <a:buFont typeface="Wingdings" panose="05000000000000000000" pitchFamily="2" charset="2"/>
              <a:buChar char="u"/>
            </a:pPr>
            <a:r>
              <a:rPr lang="ja-JP" altLang="en-US" sz="3200" dirty="0">
                <a:latin typeface="+mn-ea"/>
                <a:ea typeface="+mn-ea"/>
              </a:rPr>
              <a:t>「調査を実際に行った者が，調査目的や方法，その他の問題を十分に理解して分析するならよいが，そうでない者が分析すると誤った結論を導く危険性がある」</a:t>
            </a:r>
          </a:p>
          <a:p>
            <a:pPr marL="457200" indent="-457200">
              <a:buClr>
                <a:srgbClr val="006600"/>
              </a:buClr>
              <a:buFont typeface="Wingdings" panose="05000000000000000000" pitchFamily="2" charset="2"/>
              <a:buChar char="u"/>
            </a:pPr>
            <a:r>
              <a:rPr lang="ja-JP" altLang="en-US" sz="3200" dirty="0">
                <a:latin typeface="+mn-ea"/>
                <a:ea typeface="+mn-ea"/>
              </a:rPr>
              <a:t>そのようなことを心配して，調査実施主体がデータの公開を躊躇うといったことも。</a:t>
            </a:r>
          </a:p>
        </p:txBody>
      </p:sp>
    </p:spTree>
    <p:extLst>
      <p:ext uri="{BB962C8B-B14F-4D97-AF65-F5344CB8AC3E}">
        <p14:creationId xmlns:p14="http://schemas.microsoft.com/office/powerpoint/2010/main" val="56817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統計的言語研究</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a:t>
            </a:fld>
            <a:endParaRPr lang="en-US" altLang="ja-JP"/>
          </a:p>
        </p:txBody>
      </p:sp>
      <p:sp>
        <p:nvSpPr>
          <p:cNvPr id="2" name="テキスト ボックス 1"/>
          <p:cNvSpPr txBox="1"/>
          <p:nvPr/>
        </p:nvSpPr>
        <p:spPr>
          <a:xfrm>
            <a:off x="467544" y="1196752"/>
            <a:ext cx="8208912" cy="206210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smtClean="0">
                <a:latin typeface="+mn-ea"/>
                <a:ea typeface="+mn-ea"/>
              </a:rPr>
              <a:t>様々な研究で統計的手法は活用される。</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本発表</a:t>
            </a:r>
            <a:r>
              <a:rPr kumimoji="1" lang="ja-JP" altLang="en-US" sz="3200" dirty="0" smtClean="0">
                <a:latin typeface="+mn-ea"/>
                <a:ea typeface="+mn-ea"/>
              </a:rPr>
              <a:t>で言う「統計的言語研究」とは</a:t>
            </a:r>
            <a:r>
              <a:rPr lang="ja-JP" altLang="en-US" sz="3200" dirty="0" smtClean="0">
                <a:latin typeface="+mn-ea"/>
                <a:ea typeface="+mn-ea"/>
              </a:rPr>
              <a:t>，</a:t>
            </a:r>
            <a:r>
              <a:rPr lang="ja-JP" altLang="en-US" sz="3200" u="sng" dirty="0" smtClean="0">
                <a:latin typeface="+mn-ea"/>
                <a:ea typeface="+mn-ea"/>
              </a:rPr>
              <a:t>統計な解析を行うことを前提として設計されたもの</a:t>
            </a:r>
            <a:r>
              <a:rPr lang="ja-JP" altLang="en-US" sz="3200" dirty="0" smtClean="0">
                <a:latin typeface="+mn-ea"/>
                <a:ea typeface="+mn-ea"/>
              </a:rPr>
              <a:t>に限る。</a:t>
            </a:r>
            <a:endParaRPr kumimoji="1" lang="en-US" altLang="ja-JP" sz="3200" dirty="0" smtClean="0">
              <a:latin typeface="+mn-ea"/>
              <a:ea typeface="+mn-ea"/>
            </a:endParaRPr>
          </a:p>
        </p:txBody>
      </p:sp>
    </p:spTree>
    <p:extLst>
      <p:ext uri="{BB962C8B-B14F-4D97-AF65-F5344CB8AC3E}">
        <p14:creationId xmlns:p14="http://schemas.microsoft.com/office/powerpoint/2010/main" val="3810380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データ公開と“誤用”</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30</a:t>
            </a:fld>
            <a:endParaRPr lang="en-US" altLang="ja-JP"/>
          </a:p>
        </p:txBody>
      </p:sp>
      <p:sp>
        <p:nvSpPr>
          <p:cNvPr id="2" name="テキスト ボックス 1"/>
          <p:cNvSpPr txBox="1"/>
          <p:nvPr/>
        </p:nvSpPr>
        <p:spPr>
          <a:xfrm>
            <a:off x="467544" y="1196752"/>
            <a:ext cx="8208912" cy="435503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a:latin typeface="+mn-ea"/>
                <a:ea typeface="+mn-ea"/>
              </a:rPr>
              <a:t>データを公開せずに調査実施主体だけがデータ分析を行う</a:t>
            </a:r>
          </a:p>
          <a:p>
            <a:pPr>
              <a:buClr>
                <a:srgbClr val="006600"/>
              </a:buClr>
            </a:pPr>
            <a:endParaRPr lang="ja-JP" altLang="en-US" sz="1050" dirty="0">
              <a:latin typeface="+mn-ea"/>
              <a:ea typeface="+mn-ea"/>
            </a:endParaRPr>
          </a:p>
          <a:p>
            <a:pPr>
              <a:buClr>
                <a:srgbClr val="006600"/>
              </a:buClr>
            </a:pPr>
            <a:r>
              <a:rPr lang="ja-JP" altLang="en-US" sz="3200" dirty="0" smtClean="0">
                <a:latin typeface="+mn-ea"/>
                <a:ea typeface="+mn-ea"/>
              </a:rPr>
              <a:t>　　⇒</a:t>
            </a:r>
            <a:r>
              <a:rPr lang="ja-JP" altLang="en-US" sz="3200" dirty="0">
                <a:latin typeface="+mn-ea"/>
                <a:ea typeface="+mn-ea"/>
              </a:rPr>
              <a:t>問題外。</a:t>
            </a:r>
          </a:p>
          <a:p>
            <a:pPr marL="457200" indent="-457200">
              <a:buClr>
                <a:srgbClr val="006600"/>
              </a:buClr>
              <a:buFont typeface="Wingdings" panose="05000000000000000000" pitchFamily="2" charset="2"/>
              <a:buChar char="u"/>
            </a:pPr>
            <a:endParaRPr lang="ja-JP" altLang="en-US" sz="3200" dirty="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データ利用者に，その使用法・注意点をまとまたドキュメントを提供する</a:t>
            </a:r>
          </a:p>
          <a:p>
            <a:pPr>
              <a:buClr>
                <a:srgbClr val="006600"/>
              </a:buClr>
            </a:pPr>
            <a:endParaRPr lang="ja-JP" altLang="en-US" sz="1050" dirty="0">
              <a:latin typeface="+mn-ea"/>
              <a:ea typeface="+mn-ea"/>
            </a:endParaRPr>
          </a:p>
          <a:p>
            <a:pPr>
              <a:buClr>
                <a:srgbClr val="006600"/>
              </a:buClr>
            </a:pPr>
            <a:r>
              <a:rPr lang="ja-JP" altLang="en-US" sz="3200" dirty="0" smtClean="0">
                <a:latin typeface="+mn-ea"/>
                <a:ea typeface="+mn-ea"/>
              </a:rPr>
              <a:t>　　⇒</a:t>
            </a:r>
            <a:r>
              <a:rPr lang="ja-JP" altLang="en-US" sz="3200" dirty="0">
                <a:latin typeface="+mn-ea"/>
                <a:ea typeface="+mn-ea"/>
              </a:rPr>
              <a:t>それを十分に読み込んで活用しても</a:t>
            </a:r>
            <a:r>
              <a:rPr lang="ja-JP" altLang="en-US" sz="3200" dirty="0" err="1">
                <a:latin typeface="+mn-ea"/>
                <a:ea typeface="+mn-ea"/>
              </a:rPr>
              <a:t>ら</a:t>
            </a:r>
            <a:endParaRPr lang="ja-JP" altLang="en-US" sz="3200" dirty="0">
              <a:latin typeface="+mn-ea"/>
              <a:ea typeface="+mn-ea"/>
            </a:endParaRPr>
          </a:p>
          <a:p>
            <a:pPr>
              <a:buClr>
                <a:srgbClr val="006600"/>
              </a:buClr>
            </a:pPr>
            <a:r>
              <a:rPr lang="ja-JP" altLang="en-US" sz="3200" dirty="0" smtClean="0">
                <a:latin typeface="+mn-ea"/>
                <a:ea typeface="+mn-ea"/>
              </a:rPr>
              <a:t>　　　 </a:t>
            </a:r>
            <a:r>
              <a:rPr lang="ja-JP" altLang="en-US" sz="3200" dirty="0" err="1" smtClean="0">
                <a:latin typeface="+mn-ea"/>
                <a:ea typeface="+mn-ea"/>
              </a:rPr>
              <a:t>わ</a:t>
            </a:r>
            <a:r>
              <a:rPr lang="ja-JP" altLang="en-US" sz="3200" dirty="0">
                <a:latin typeface="+mn-ea"/>
                <a:ea typeface="+mn-ea"/>
              </a:rPr>
              <a:t>なければ，「誤用」は減らない。</a:t>
            </a:r>
          </a:p>
        </p:txBody>
      </p:sp>
    </p:spTree>
    <p:extLst>
      <p:ext uri="{BB962C8B-B14F-4D97-AF65-F5344CB8AC3E}">
        <p14:creationId xmlns:p14="http://schemas.microsoft.com/office/powerpoint/2010/main" val="2148143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データを教育的に活用する</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31</a:t>
            </a:fld>
            <a:endParaRPr lang="en-US" altLang="ja-JP"/>
          </a:p>
        </p:txBody>
      </p:sp>
      <p:sp>
        <p:nvSpPr>
          <p:cNvPr id="2" name="テキスト ボックス 1"/>
          <p:cNvSpPr txBox="1"/>
          <p:nvPr/>
        </p:nvSpPr>
        <p:spPr>
          <a:xfrm>
            <a:off x="467544" y="1196752"/>
            <a:ext cx="8208912" cy="5016758"/>
          </a:xfrm>
          <a:prstGeom prst="rect">
            <a:avLst/>
          </a:prstGeom>
          <a:noFill/>
        </p:spPr>
        <p:txBody>
          <a:bodyPr wrap="square" rtlCol="0">
            <a:spAutoFit/>
          </a:bodyPr>
          <a:lstStyle/>
          <a:p>
            <a:pPr>
              <a:buClr>
                <a:srgbClr val="006600"/>
              </a:buClr>
            </a:pPr>
            <a:r>
              <a:rPr lang="ja-JP" altLang="en-US" sz="3200" dirty="0">
                <a:latin typeface="+mn-ea"/>
                <a:ea typeface="+mn-ea"/>
              </a:rPr>
              <a:t>データを二次分析するというのは，</a:t>
            </a:r>
          </a:p>
          <a:p>
            <a:pPr marL="914400" lvl="1" indent="-457200">
              <a:buClr>
                <a:srgbClr val="006600"/>
              </a:buClr>
              <a:buFont typeface="Wingdings" panose="05000000000000000000" pitchFamily="2" charset="2"/>
              <a:buChar char="u"/>
            </a:pPr>
            <a:r>
              <a:rPr lang="ja-JP" altLang="en-US" sz="3200" dirty="0">
                <a:latin typeface="+mn-ea"/>
                <a:ea typeface="+mn-ea"/>
              </a:rPr>
              <a:t>どのような行為であるのか</a:t>
            </a:r>
          </a:p>
          <a:p>
            <a:pPr marL="914400" lvl="1" indent="-457200">
              <a:buClr>
                <a:srgbClr val="006600"/>
              </a:buClr>
              <a:buFont typeface="Wingdings" panose="05000000000000000000" pitchFamily="2" charset="2"/>
              <a:buChar char="u"/>
            </a:pPr>
            <a:r>
              <a:rPr lang="ja-JP" altLang="en-US" sz="3200" dirty="0">
                <a:latin typeface="+mn-ea"/>
                <a:ea typeface="+mn-ea"/>
              </a:rPr>
              <a:t>何に注意せねばならないのか</a:t>
            </a:r>
          </a:p>
          <a:p>
            <a:pPr marL="914400" lvl="1" indent="-457200">
              <a:buClr>
                <a:srgbClr val="006600"/>
              </a:buClr>
              <a:buFont typeface="Wingdings" panose="05000000000000000000" pitchFamily="2" charset="2"/>
              <a:buChar char="u"/>
            </a:pPr>
            <a:r>
              <a:rPr lang="ja-JP" altLang="en-US" sz="3200" dirty="0">
                <a:latin typeface="+mn-ea"/>
                <a:ea typeface="+mn-ea"/>
              </a:rPr>
              <a:t>なぜ十分な理解が必要であるのか</a:t>
            </a:r>
          </a:p>
          <a:p>
            <a:pPr>
              <a:buClr>
                <a:srgbClr val="006600"/>
              </a:buClr>
            </a:pPr>
            <a:r>
              <a:rPr lang="ja-JP" altLang="en-US" sz="3200" dirty="0">
                <a:latin typeface="+mn-ea"/>
                <a:ea typeface="+mn-ea"/>
              </a:rPr>
              <a:t>といったリテラシーの向上にしか，その解決策は存在しない。</a:t>
            </a:r>
          </a:p>
          <a:p>
            <a:pPr>
              <a:buClr>
                <a:srgbClr val="006600"/>
              </a:buClr>
            </a:pPr>
            <a:endParaRPr lang="ja-JP" altLang="en-US" sz="3200" dirty="0">
              <a:latin typeface="+mn-ea"/>
              <a:ea typeface="+mn-ea"/>
            </a:endParaRPr>
          </a:p>
          <a:p>
            <a:pPr>
              <a:buClr>
                <a:srgbClr val="006600"/>
              </a:buClr>
            </a:pPr>
            <a:r>
              <a:rPr lang="ja-JP" altLang="en-US" sz="3200" dirty="0" smtClean="0">
                <a:latin typeface="+mn-ea"/>
                <a:ea typeface="+mn-ea"/>
              </a:rPr>
              <a:t>統計的</a:t>
            </a:r>
            <a:r>
              <a:rPr lang="ja-JP" altLang="en-US" sz="3200" dirty="0">
                <a:latin typeface="+mn-ea"/>
                <a:ea typeface="+mn-ea"/>
              </a:rPr>
              <a:t>社会言</a:t>
            </a:r>
            <a:r>
              <a:rPr lang="ja-JP" altLang="en-US" sz="3200" dirty="0" smtClean="0">
                <a:latin typeface="+mn-ea"/>
                <a:ea typeface="+mn-ea"/>
              </a:rPr>
              <a:t>語学</a:t>
            </a:r>
            <a:r>
              <a:rPr lang="ja-JP" altLang="en-US" sz="3200" dirty="0">
                <a:latin typeface="+mn-ea"/>
                <a:ea typeface="+mn-ea"/>
              </a:rPr>
              <a:t>研究</a:t>
            </a:r>
            <a:r>
              <a:rPr lang="ja-JP" altLang="en-US" sz="3200" dirty="0" smtClean="0">
                <a:latin typeface="+mn-ea"/>
                <a:ea typeface="+mn-ea"/>
              </a:rPr>
              <a:t>データ</a:t>
            </a:r>
            <a:r>
              <a:rPr lang="ja-JP" altLang="en-US" sz="3200" dirty="0">
                <a:latin typeface="+mn-ea"/>
                <a:ea typeface="+mn-ea"/>
              </a:rPr>
              <a:t>の公開は，その一端を担う役割も有する。</a:t>
            </a:r>
          </a:p>
          <a:p>
            <a:pPr>
              <a:buClr>
                <a:srgbClr val="006600"/>
              </a:buClr>
            </a:pPr>
            <a:endParaRPr kumimoji="1" lang="ja-JP" altLang="en-US" sz="3200" dirty="0">
              <a:latin typeface="+mn-ea"/>
              <a:ea typeface="+mn-ea"/>
            </a:endParaRPr>
          </a:p>
        </p:txBody>
      </p:sp>
    </p:spTree>
    <p:extLst>
      <p:ext uri="{BB962C8B-B14F-4D97-AF65-F5344CB8AC3E}">
        <p14:creationId xmlns:p14="http://schemas.microsoft.com/office/powerpoint/2010/main" val="845282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例えば，次のような場合</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32</a:t>
            </a:fld>
            <a:endParaRPr lang="en-US" altLang="ja-JP"/>
          </a:p>
        </p:txBody>
      </p:sp>
      <p:pic>
        <p:nvPicPr>
          <p:cNvPr id="5" name="Picture 2" descr="テレビ視聴と共通語得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64" y="1284261"/>
            <a:ext cx="8057068" cy="349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827584" y="5195791"/>
            <a:ext cx="7560840" cy="461665"/>
          </a:xfrm>
          <a:prstGeom prst="rect">
            <a:avLst/>
          </a:prstGeom>
          <a:noFill/>
        </p:spPr>
        <p:txBody>
          <a:bodyPr wrap="square" rtlCol="0">
            <a:spAutoFit/>
          </a:bodyPr>
          <a:lstStyle/>
          <a:p>
            <a:pPr algn="ctr"/>
            <a:r>
              <a:rPr kumimoji="1" lang="ja-JP" altLang="en-US" sz="2400" dirty="0" smtClean="0"/>
              <a:t>第</a:t>
            </a:r>
            <a:r>
              <a:rPr kumimoji="1" lang="en-US" altLang="ja-JP" sz="2400" dirty="0" smtClean="0"/>
              <a:t>2</a:t>
            </a:r>
            <a:r>
              <a:rPr kumimoji="1" lang="ja-JP" altLang="en-US" sz="2400" dirty="0" smtClean="0"/>
              <a:t>回鶴岡調査の結果：共通語得点とテレビ視聴時間</a:t>
            </a:r>
            <a:endParaRPr kumimoji="1" lang="ja-JP" altLang="en-US" sz="2400" dirty="0"/>
          </a:p>
        </p:txBody>
      </p:sp>
    </p:spTree>
    <p:extLst>
      <p:ext uri="{BB962C8B-B14F-4D97-AF65-F5344CB8AC3E}">
        <p14:creationId xmlns:p14="http://schemas.microsoft.com/office/powerpoint/2010/main" val="2933717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データを見る「目」を養う</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33</a:t>
            </a:fld>
            <a:endParaRPr lang="en-US" altLang="ja-JP"/>
          </a:p>
        </p:txBody>
      </p:sp>
      <p:sp>
        <p:nvSpPr>
          <p:cNvPr id="5" name="テキスト ボックス 4"/>
          <p:cNvSpPr txBox="1"/>
          <p:nvPr/>
        </p:nvSpPr>
        <p:spPr>
          <a:xfrm>
            <a:off x="467544" y="1196752"/>
            <a:ext cx="8208912" cy="501675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a:latin typeface="+mn-ea"/>
                <a:ea typeface="+mn-ea"/>
              </a:rPr>
              <a:t>「テレビを多く見るのは高齢者であるからである。そして，高齢者は方言を使う率が高い。これは，</a:t>
            </a:r>
            <a:r>
              <a:rPr lang="ja-JP" altLang="en-US" sz="3200" dirty="0">
                <a:solidFill>
                  <a:srgbClr val="FF0000"/>
                </a:solidFill>
                <a:latin typeface="+mn-ea"/>
                <a:ea typeface="+mn-ea"/>
              </a:rPr>
              <a:t>相関が必ずしも因果関係を意味しない</a:t>
            </a:r>
            <a:r>
              <a:rPr lang="ja-JP" altLang="en-US" sz="3200" dirty="0">
                <a:latin typeface="+mn-ea"/>
                <a:ea typeface="+mn-ea"/>
              </a:rPr>
              <a:t>，という好例である」（丸山</a:t>
            </a:r>
            <a:r>
              <a:rPr lang="en-US" altLang="ja-JP" sz="3200" dirty="0">
                <a:latin typeface="+mn-ea"/>
                <a:ea typeface="+mn-ea"/>
              </a:rPr>
              <a:t>2013:4</a:t>
            </a:r>
            <a:r>
              <a:rPr lang="ja-JP" altLang="en-US" sz="3200" dirty="0">
                <a:latin typeface="+mn-ea"/>
                <a:ea typeface="+mn-ea"/>
              </a:rPr>
              <a:t>）いわゆる擬似相関。</a:t>
            </a:r>
          </a:p>
          <a:p>
            <a:pPr marL="457200" indent="-457200">
              <a:buClr>
                <a:srgbClr val="006600"/>
              </a:buClr>
              <a:buFont typeface="Wingdings" panose="05000000000000000000" pitchFamily="2" charset="2"/>
              <a:buChar char="u"/>
            </a:pPr>
            <a:r>
              <a:rPr lang="ja-JP" altLang="en-US" sz="3200" dirty="0">
                <a:latin typeface="+mn-ea"/>
                <a:ea typeface="+mn-ea"/>
              </a:rPr>
              <a:t>公開されたデータは誰でも簡単に集計・分析できる。しかし，その集計結果が因果関係を示しているとは限らない。その</a:t>
            </a:r>
            <a:r>
              <a:rPr lang="ja-JP" altLang="en-US" sz="3200" dirty="0">
                <a:solidFill>
                  <a:srgbClr val="FF0000"/>
                </a:solidFill>
                <a:latin typeface="+mn-ea"/>
                <a:ea typeface="+mn-ea"/>
              </a:rPr>
              <a:t>データに潜むメカニズムを読み取る力</a:t>
            </a:r>
            <a:r>
              <a:rPr lang="ja-JP" altLang="en-US" sz="3200" dirty="0">
                <a:latin typeface="+mn-ea"/>
                <a:ea typeface="+mn-ea"/>
              </a:rPr>
              <a:t>，</a:t>
            </a:r>
            <a:r>
              <a:rPr lang="ja-JP" altLang="en-US" sz="3200" dirty="0">
                <a:solidFill>
                  <a:srgbClr val="FF0000"/>
                </a:solidFill>
                <a:latin typeface="+mn-ea"/>
                <a:ea typeface="+mn-ea"/>
              </a:rPr>
              <a:t>データを見る「目」</a:t>
            </a:r>
            <a:r>
              <a:rPr lang="ja-JP" altLang="en-US" sz="3200" dirty="0">
                <a:latin typeface="+mn-ea"/>
                <a:ea typeface="+mn-ea"/>
              </a:rPr>
              <a:t>が必要・重要。</a:t>
            </a:r>
          </a:p>
        </p:txBody>
      </p:sp>
    </p:spTree>
    <p:extLst>
      <p:ext uri="{BB962C8B-B14F-4D97-AF65-F5344CB8AC3E}">
        <p14:creationId xmlns:p14="http://schemas.microsoft.com/office/powerpoint/2010/main" val="3337449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データを見る「目」を養う</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34</a:t>
            </a:fld>
            <a:endParaRPr lang="en-US" altLang="ja-JP"/>
          </a:p>
        </p:txBody>
      </p:sp>
      <p:sp>
        <p:nvSpPr>
          <p:cNvPr id="5" name="テキスト ボックス 4"/>
          <p:cNvSpPr txBox="1"/>
          <p:nvPr/>
        </p:nvSpPr>
        <p:spPr>
          <a:xfrm>
            <a:off x="467544" y="1196752"/>
            <a:ext cx="8208912" cy="4524315"/>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a:latin typeface="+mn-ea"/>
                <a:ea typeface="+mn-ea"/>
              </a:rPr>
              <a:t>裏を返せば，優れて教育的な役儀を内包。</a:t>
            </a:r>
          </a:p>
          <a:p>
            <a:pPr marL="457200" indent="-457200">
              <a:buClr>
                <a:srgbClr val="006600"/>
              </a:buClr>
              <a:buFont typeface="Wingdings" panose="05000000000000000000" pitchFamily="2" charset="2"/>
              <a:buChar char="u"/>
            </a:pPr>
            <a:r>
              <a:rPr lang="ja-JP" altLang="en-US" sz="3200" dirty="0">
                <a:latin typeface="+mn-ea"/>
                <a:ea typeface="+mn-ea"/>
              </a:rPr>
              <a:t>社会調査をはじめとするいくつかの分野では，</a:t>
            </a:r>
            <a:r>
              <a:rPr lang="ja-JP" altLang="en-US" sz="3200" dirty="0">
                <a:solidFill>
                  <a:srgbClr val="FF0000"/>
                </a:solidFill>
                <a:latin typeface="+mn-ea"/>
                <a:ea typeface="+mn-ea"/>
              </a:rPr>
              <a:t>「公開データ利用型教育」</a:t>
            </a:r>
            <a:r>
              <a:rPr lang="ja-JP" altLang="en-US" sz="3200" dirty="0">
                <a:latin typeface="+mn-ea"/>
                <a:ea typeface="+mn-ea"/>
              </a:rPr>
              <a:t>（佐藤ほか</a:t>
            </a:r>
            <a:r>
              <a:rPr lang="en-US" altLang="ja-JP" sz="3200" dirty="0">
                <a:latin typeface="+mn-ea"/>
                <a:ea typeface="+mn-ea"/>
              </a:rPr>
              <a:t>2000</a:t>
            </a:r>
            <a:r>
              <a:rPr lang="ja-JP" altLang="en-US" sz="3200" dirty="0">
                <a:latin typeface="+mn-ea"/>
                <a:ea typeface="+mn-ea"/>
              </a:rPr>
              <a:t>）が進んできた。言語研究ではコーパスの利用がその典型。松田</a:t>
            </a:r>
            <a:r>
              <a:rPr lang="en-US" altLang="ja-JP" sz="3200" dirty="0">
                <a:latin typeface="+mn-ea"/>
                <a:ea typeface="+mn-ea"/>
              </a:rPr>
              <a:t>(2008)</a:t>
            </a:r>
            <a:r>
              <a:rPr lang="ja-JP" altLang="en-US" sz="3200" dirty="0">
                <a:latin typeface="+mn-ea"/>
                <a:ea typeface="+mn-ea"/>
              </a:rPr>
              <a:t>をはじめ，社会言語学的な視点での研究も現れている。</a:t>
            </a:r>
          </a:p>
          <a:p>
            <a:pPr marL="457200" indent="-457200">
              <a:buClr>
                <a:srgbClr val="006600"/>
              </a:buClr>
              <a:buFont typeface="Wingdings" panose="05000000000000000000" pitchFamily="2" charset="2"/>
              <a:buChar char="u"/>
            </a:pPr>
            <a:r>
              <a:rPr lang="ja-JP" altLang="en-US" sz="3200" dirty="0" smtClean="0">
                <a:latin typeface="+mn-ea"/>
                <a:ea typeface="+mn-ea"/>
              </a:rPr>
              <a:t>統数研と国語研の統計的社会言語学研究データ</a:t>
            </a:r>
            <a:r>
              <a:rPr lang="ja-JP" altLang="en-US" sz="3200" dirty="0">
                <a:latin typeface="+mn-ea"/>
                <a:ea typeface="+mn-ea"/>
              </a:rPr>
              <a:t>は，言語の「公開データ利用型教育」に資すること大。</a:t>
            </a:r>
          </a:p>
        </p:txBody>
      </p:sp>
    </p:spTree>
    <p:extLst>
      <p:ext uri="{BB962C8B-B14F-4D97-AF65-F5344CB8AC3E}">
        <p14:creationId xmlns:p14="http://schemas.microsoft.com/office/powerpoint/2010/main" val="2423214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まとめ</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35</a:t>
            </a:fld>
            <a:endParaRPr lang="en-US" altLang="ja-JP"/>
          </a:p>
        </p:txBody>
      </p:sp>
      <p:sp>
        <p:nvSpPr>
          <p:cNvPr id="2" name="テキスト ボックス 1"/>
          <p:cNvSpPr txBox="1"/>
          <p:nvPr/>
        </p:nvSpPr>
        <p:spPr>
          <a:xfrm>
            <a:off x="467544" y="1196752"/>
            <a:ext cx="8208912" cy="501675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統数研と国語研が実施してきた統計的社会言語学研究データに限定して，今後の社会言語学的研究について考えた。</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あく</a:t>
            </a:r>
            <a:r>
              <a:rPr lang="ja-JP" altLang="en-US" sz="3200" dirty="0" smtClean="0">
                <a:latin typeface="+mn-ea"/>
                <a:ea typeface="+mn-ea"/>
              </a:rPr>
              <a:t>まで私見であるが，そのデータを活用するための二次分析リテラシーはまだまだのように思える。</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smtClean="0">
                <a:latin typeface="+mn-ea"/>
                <a:ea typeface="+mn-ea"/>
              </a:rPr>
              <a:t>データ分析から如何に新たな理論・モデルを導出するかといったこととは別に（あるいは</a:t>
            </a:r>
            <a:r>
              <a:rPr kumimoji="1" lang="ja-JP" altLang="en-US" sz="3200" dirty="0" err="1" smtClean="0">
                <a:latin typeface="+mn-ea"/>
                <a:ea typeface="+mn-ea"/>
              </a:rPr>
              <a:t>ｄ</a:t>
            </a:r>
            <a:r>
              <a:rPr kumimoji="1" lang="ja-JP" altLang="en-US" sz="3200" dirty="0" smtClean="0">
                <a:latin typeface="+mn-ea"/>
                <a:ea typeface="+mn-ea"/>
              </a:rPr>
              <a:t>その前に）二次分析リテラシーの向上が必要ではないか。</a:t>
            </a:r>
            <a:endParaRPr kumimoji="1" lang="ja-JP" altLang="en-US" sz="3200" dirty="0">
              <a:latin typeface="+mn-ea"/>
              <a:ea typeface="+mn-ea"/>
            </a:endParaRPr>
          </a:p>
        </p:txBody>
      </p:sp>
    </p:spTree>
    <p:extLst>
      <p:ext uri="{BB962C8B-B14F-4D97-AF65-F5344CB8AC3E}">
        <p14:creationId xmlns:p14="http://schemas.microsoft.com/office/powerpoint/2010/main" val="504286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まとめ</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36</a:t>
            </a:fld>
            <a:endParaRPr lang="en-US" altLang="ja-JP"/>
          </a:p>
        </p:txBody>
      </p:sp>
      <p:sp>
        <p:nvSpPr>
          <p:cNvPr id="2" name="テキスト ボックス 1"/>
          <p:cNvSpPr txBox="1"/>
          <p:nvPr/>
        </p:nvSpPr>
        <p:spPr>
          <a:xfrm>
            <a:off x="467544" y="1196752"/>
            <a:ext cx="8208912" cy="403187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二次分析リテラシーの向上に関して，両研究所が行えることは多いと思われる。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データを公開することと併行して，教育的なプログラムの実施</a:t>
            </a:r>
            <a:r>
              <a:rPr lang="ja-JP" altLang="en-US" sz="3200" dirty="0" smtClean="0">
                <a:latin typeface="+mn-ea"/>
                <a:ea typeface="+mn-ea"/>
              </a:rPr>
              <a:t>もしてほしい</a:t>
            </a:r>
            <a:r>
              <a:rPr lang="ja-JP" altLang="en-US" sz="3200" dirty="0" smtClean="0">
                <a:latin typeface="+mn-ea"/>
                <a:ea typeface="+mn-ea"/>
              </a:rPr>
              <a:t>と切に願う。</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a:latin typeface="+mn-ea"/>
                <a:ea typeface="+mn-ea"/>
              </a:rPr>
              <a:t>そのため</a:t>
            </a:r>
            <a:r>
              <a:rPr kumimoji="1" lang="ja-JP" altLang="en-US" sz="3200" dirty="0" smtClean="0">
                <a:latin typeface="+mn-ea"/>
                <a:ea typeface="+mn-ea"/>
              </a:rPr>
              <a:t>に適したデータを大量に保有しているし，公開もする。教育的な活動は，データの公開元としての責務かもしれない。</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a:latin typeface="+mn-ea"/>
                <a:ea typeface="+mn-ea"/>
              </a:rPr>
              <a:t>などと</a:t>
            </a:r>
            <a:r>
              <a:rPr lang="ja-JP" altLang="en-US" sz="3200" dirty="0" smtClean="0">
                <a:latin typeface="+mn-ea"/>
                <a:ea typeface="+mn-ea"/>
              </a:rPr>
              <a:t>，言いたい放題言って，発表を終える。</a:t>
            </a:r>
            <a:endParaRPr kumimoji="1" lang="ja-JP" altLang="en-US" sz="3200" dirty="0">
              <a:latin typeface="+mn-ea"/>
              <a:ea typeface="+mn-ea"/>
            </a:endParaRPr>
          </a:p>
        </p:txBody>
      </p:sp>
    </p:spTree>
    <p:extLst>
      <p:ext uri="{BB962C8B-B14F-4D97-AF65-F5344CB8AC3E}">
        <p14:creationId xmlns:p14="http://schemas.microsoft.com/office/powerpoint/2010/main" val="259715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参考文献</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37</a:t>
            </a:fld>
            <a:endParaRPr lang="en-US" altLang="ja-JP"/>
          </a:p>
        </p:txBody>
      </p:sp>
      <p:sp>
        <p:nvSpPr>
          <p:cNvPr id="2" name="テキスト ボックス 1"/>
          <p:cNvSpPr txBox="1"/>
          <p:nvPr/>
        </p:nvSpPr>
        <p:spPr>
          <a:xfrm>
            <a:off x="251520" y="908720"/>
            <a:ext cx="8712968" cy="5509200"/>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1600" dirty="0">
                <a:latin typeface="+mn-ea"/>
                <a:ea typeface="+mn-ea"/>
              </a:rPr>
              <a:t>飽戸弘</a:t>
            </a:r>
            <a:r>
              <a:rPr lang="en-US" altLang="ja-JP" sz="1600" dirty="0">
                <a:latin typeface="+mn-ea"/>
                <a:ea typeface="+mn-ea"/>
              </a:rPr>
              <a:t>(1987)『</a:t>
            </a:r>
            <a:r>
              <a:rPr lang="ja-JP" altLang="en-US" sz="1600" dirty="0">
                <a:latin typeface="+mn-ea"/>
                <a:ea typeface="+mn-ea"/>
              </a:rPr>
              <a:t>社会調査ハンドブック</a:t>
            </a:r>
            <a:r>
              <a:rPr lang="en-US" altLang="ja-JP" sz="1600" dirty="0">
                <a:latin typeface="+mn-ea"/>
                <a:ea typeface="+mn-ea"/>
              </a:rPr>
              <a:t>』</a:t>
            </a:r>
            <a:r>
              <a:rPr lang="ja-JP" altLang="en-US" sz="1600" dirty="0">
                <a:latin typeface="+mn-ea"/>
                <a:ea typeface="+mn-ea"/>
              </a:rPr>
              <a:t>日本経済新聞社</a:t>
            </a:r>
            <a:r>
              <a:rPr lang="en-US" altLang="ja-JP" sz="1600" dirty="0">
                <a:latin typeface="+mn-ea"/>
                <a:ea typeface="+mn-ea"/>
              </a:rPr>
              <a:t>.</a:t>
            </a:r>
          </a:p>
          <a:p>
            <a:pPr marL="457200" indent="-457200">
              <a:buClr>
                <a:srgbClr val="006600"/>
              </a:buClr>
              <a:buFont typeface="Wingdings" panose="05000000000000000000" pitchFamily="2" charset="2"/>
              <a:buChar char="u"/>
            </a:pPr>
            <a:r>
              <a:rPr lang="ja-JP" altLang="en-US" sz="1600" dirty="0" smtClean="0">
                <a:latin typeface="+mn-ea"/>
                <a:ea typeface="+mn-ea"/>
              </a:rPr>
              <a:t>大谷</a:t>
            </a:r>
            <a:r>
              <a:rPr lang="ja-JP" altLang="en-US" sz="1600" dirty="0">
                <a:latin typeface="+mn-ea"/>
                <a:ea typeface="+mn-ea"/>
              </a:rPr>
              <a:t>順子</a:t>
            </a:r>
            <a:r>
              <a:rPr lang="en-US" altLang="ja-JP" sz="1600" dirty="0">
                <a:latin typeface="+mn-ea"/>
                <a:ea typeface="+mn-ea"/>
              </a:rPr>
              <a:t>(2013)</a:t>
            </a:r>
            <a:r>
              <a:rPr lang="ja-JP" altLang="en-US" sz="1600" dirty="0">
                <a:latin typeface="+mn-ea"/>
                <a:ea typeface="+mn-ea"/>
              </a:rPr>
              <a:t>「混合研究法の国際的動向」</a:t>
            </a:r>
            <a:r>
              <a:rPr lang="en-US" altLang="ja-JP" sz="1600" dirty="0">
                <a:latin typeface="+mn-ea"/>
                <a:ea typeface="+mn-ea"/>
              </a:rPr>
              <a:t>『</a:t>
            </a:r>
            <a:r>
              <a:rPr lang="ja-JP" altLang="en-US" sz="1600" dirty="0">
                <a:latin typeface="+mn-ea"/>
                <a:ea typeface="+mn-ea"/>
              </a:rPr>
              <a:t>社会と調査</a:t>
            </a:r>
            <a:r>
              <a:rPr lang="en-US" altLang="ja-JP" sz="1600" dirty="0">
                <a:latin typeface="+mn-ea"/>
                <a:ea typeface="+mn-ea"/>
              </a:rPr>
              <a:t>』</a:t>
            </a:r>
            <a:r>
              <a:rPr lang="ja-JP" altLang="en-US" sz="1600" dirty="0">
                <a:latin typeface="+mn-ea"/>
                <a:ea typeface="+mn-ea"/>
              </a:rPr>
              <a:t>第</a:t>
            </a:r>
            <a:r>
              <a:rPr lang="en-US" altLang="ja-JP" sz="1600" dirty="0">
                <a:latin typeface="+mn-ea"/>
                <a:ea typeface="+mn-ea"/>
              </a:rPr>
              <a:t>11</a:t>
            </a:r>
            <a:r>
              <a:rPr lang="ja-JP" altLang="en-US" sz="1600" dirty="0">
                <a:latin typeface="+mn-ea"/>
                <a:ea typeface="+mn-ea"/>
              </a:rPr>
              <a:t>号，</a:t>
            </a:r>
            <a:r>
              <a:rPr lang="en-US" altLang="ja-JP" sz="1600" dirty="0">
                <a:latin typeface="+mn-ea"/>
                <a:ea typeface="+mn-ea"/>
              </a:rPr>
              <a:t>12-21.</a:t>
            </a:r>
          </a:p>
          <a:p>
            <a:pPr marL="457200" indent="-457200">
              <a:buClr>
                <a:srgbClr val="006600"/>
              </a:buClr>
              <a:buFont typeface="Wingdings" panose="05000000000000000000" pitchFamily="2" charset="2"/>
              <a:buChar char="u"/>
            </a:pPr>
            <a:r>
              <a:rPr lang="ja-JP" altLang="en-US" sz="1600" dirty="0">
                <a:latin typeface="+mn-ea"/>
                <a:ea typeface="+mn-ea"/>
              </a:rPr>
              <a:t>国立国語研究所</a:t>
            </a:r>
            <a:r>
              <a:rPr lang="en-US" altLang="ja-JP" sz="1600" dirty="0">
                <a:latin typeface="+mn-ea"/>
                <a:ea typeface="+mn-ea"/>
              </a:rPr>
              <a:t>(1953)『</a:t>
            </a:r>
            <a:r>
              <a:rPr lang="ja-JP" altLang="en-US" sz="1600" dirty="0">
                <a:latin typeface="+mn-ea"/>
                <a:ea typeface="+mn-ea"/>
              </a:rPr>
              <a:t>地域社会の言語生活－鶴岡における実態調査－</a:t>
            </a:r>
            <a:r>
              <a:rPr lang="en-US" altLang="ja-JP" sz="1600" dirty="0">
                <a:latin typeface="+mn-ea"/>
                <a:ea typeface="+mn-ea"/>
              </a:rPr>
              <a:t>』</a:t>
            </a:r>
            <a:r>
              <a:rPr lang="ja-JP" altLang="en-US" sz="1600" dirty="0">
                <a:latin typeface="+mn-ea"/>
                <a:ea typeface="+mn-ea"/>
              </a:rPr>
              <a:t>（国立国語研究所報告</a:t>
            </a:r>
            <a:r>
              <a:rPr lang="en-US" altLang="ja-JP" sz="1600" dirty="0">
                <a:latin typeface="+mn-ea"/>
                <a:ea typeface="+mn-ea"/>
              </a:rPr>
              <a:t>5</a:t>
            </a:r>
            <a:r>
              <a:rPr lang="ja-JP" altLang="en-US" sz="1600" dirty="0">
                <a:latin typeface="+mn-ea"/>
                <a:ea typeface="+mn-ea"/>
              </a:rPr>
              <a:t>）秀英出版</a:t>
            </a:r>
            <a:r>
              <a:rPr lang="en-US" altLang="ja-JP" sz="1600" dirty="0">
                <a:latin typeface="+mn-ea"/>
                <a:ea typeface="+mn-ea"/>
              </a:rPr>
              <a:t>.</a:t>
            </a:r>
          </a:p>
          <a:p>
            <a:pPr marL="457200" indent="-457200">
              <a:buClr>
                <a:srgbClr val="006600"/>
              </a:buClr>
              <a:buFont typeface="Wingdings" panose="05000000000000000000" pitchFamily="2" charset="2"/>
              <a:buChar char="u"/>
            </a:pPr>
            <a:r>
              <a:rPr lang="en-US" altLang="ja-JP" sz="1600" dirty="0">
                <a:latin typeface="+mn-ea"/>
                <a:ea typeface="+mn-ea"/>
              </a:rPr>
              <a:t>―――――――(1957)『</a:t>
            </a:r>
            <a:r>
              <a:rPr lang="ja-JP" altLang="en-US" sz="1600" dirty="0">
                <a:latin typeface="+mn-ea"/>
                <a:ea typeface="+mn-ea"/>
              </a:rPr>
              <a:t>敬語と敬語意識</a:t>
            </a:r>
            <a:r>
              <a:rPr lang="en-US" altLang="ja-JP" sz="1600" dirty="0">
                <a:latin typeface="+mn-ea"/>
                <a:ea typeface="+mn-ea"/>
              </a:rPr>
              <a:t>』</a:t>
            </a:r>
            <a:r>
              <a:rPr lang="ja-JP" altLang="en-US" sz="1600" dirty="0">
                <a:latin typeface="+mn-ea"/>
                <a:ea typeface="+mn-ea"/>
              </a:rPr>
              <a:t>（国立国語研究所報告</a:t>
            </a:r>
            <a:r>
              <a:rPr lang="en-US" altLang="ja-JP" sz="1600" dirty="0">
                <a:latin typeface="+mn-ea"/>
                <a:ea typeface="+mn-ea"/>
              </a:rPr>
              <a:t>11</a:t>
            </a:r>
            <a:r>
              <a:rPr lang="ja-JP" altLang="en-US" sz="1600" dirty="0">
                <a:latin typeface="+mn-ea"/>
                <a:ea typeface="+mn-ea"/>
              </a:rPr>
              <a:t>）秀英出版</a:t>
            </a:r>
            <a:r>
              <a:rPr lang="en-US" altLang="ja-JP" sz="1600" dirty="0">
                <a:latin typeface="+mn-ea"/>
                <a:ea typeface="+mn-ea"/>
              </a:rPr>
              <a:t>.</a:t>
            </a:r>
          </a:p>
          <a:p>
            <a:pPr marL="457200" indent="-457200">
              <a:buClr>
                <a:srgbClr val="006600"/>
              </a:buClr>
              <a:buFont typeface="Wingdings" panose="05000000000000000000" pitchFamily="2" charset="2"/>
              <a:buChar char="u"/>
            </a:pPr>
            <a:r>
              <a:rPr lang="en-US" altLang="ja-JP" sz="1600" dirty="0">
                <a:latin typeface="+mn-ea"/>
                <a:ea typeface="+mn-ea"/>
              </a:rPr>
              <a:t>―――――――(1974)『</a:t>
            </a:r>
            <a:r>
              <a:rPr lang="ja-JP" altLang="en-US" sz="1600" dirty="0">
                <a:latin typeface="+mn-ea"/>
                <a:ea typeface="+mn-ea"/>
              </a:rPr>
              <a:t>地域社会の言語生活－鶴岡における</a:t>
            </a:r>
            <a:r>
              <a:rPr lang="en-US" altLang="ja-JP" sz="1600" dirty="0">
                <a:latin typeface="+mn-ea"/>
                <a:ea typeface="+mn-ea"/>
              </a:rPr>
              <a:t>20</a:t>
            </a:r>
            <a:r>
              <a:rPr lang="ja-JP" altLang="en-US" sz="1600" dirty="0">
                <a:latin typeface="+mn-ea"/>
                <a:ea typeface="+mn-ea"/>
              </a:rPr>
              <a:t>年前との比較－</a:t>
            </a:r>
            <a:r>
              <a:rPr lang="en-US" altLang="ja-JP" sz="1600" dirty="0">
                <a:latin typeface="+mn-ea"/>
                <a:ea typeface="+mn-ea"/>
              </a:rPr>
              <a:t>』</a:t>
            </a:r>
            <a:r>
              <a:rPr lang="ja-JP" altLang="en-US" sz="1600" dirty="0">
                <a:latin typeface="+mn-ea"/>
                <a:ea typeface="+mn-ea"/>
              </a:rPr>
              <a:t>（国立国語研究所報告</a:t>
            </a:r>
            <a:r>
              <a:rPr lang="en-US" altLang="ja-JP" sz="1600" dirty="0">
                <a:latin typeface="+mn-ea"/>
                <a:ea typeface="+mn-ea"/>
              </a:rPr>
              <a:t>52</a:t>
            </a:r>
            <a:r>
              <a:rPr lang="ja-JP" altLang="en-US" sz="1600" dirty="0">
                <a:latin typeface="+mn-ea"/>
                <a:ea typeface="+mn-ea"/>
              </a:rPr>
              <a:t>）秀英出版</a:t>
            </a:r>
            <a:r>
              <a:rPr lang="en-US" altLang="ja-JP" sz="1600" dirty="0">
                <a:latin typeface="+mn-ea"/>
                <a:ea typeface="+mn-ea"/>
              </a:rPr>
              <a:t>.</a:t>
            </a:r>
          </a:p>
          <a:p>
            <a:pPr marL="457200" indent="-457200">
              <a:buClr>
                <a:srgbClr val="006600"/>
              </a:buClr>
              <a:buFont typeface="Wingdings" panose="05000000000000000000" pitchFamily="2" charset="2"/>
              <a:buChar char="u"/>
            </a:pPr>
            <a:r>
              <a:rPr lang="en-US" altLang="ja-JP" sz="1600" dirty="0">
                <a:latin typeface="+mn-ea"/>
                <a:ea typeface="+mn-ea"/>
              </a:rPr>
              <a:t>―――――――(1983)『</a:t>
            </a:r>
            <a:r>
              <a:rPr lang="ja-JP" altLang="en-US" sz="1600" dirty="0">
                <a:latin typeface="+mn-ea"/>
                <a:ea typeface="+mn-ea"/>
              </a:rPr>
              <a:t>敬語と敬語意識－岡崎における</a:t>
            </a:r>
            <a:r>
              <a:rPr lang="en-US" altLang="ja-JP" sz="1600" dirty="0">
                <a:latin typeface="+mn-ea"/>
                <a:ea typeface="+mn-ea"/>
              </a:rPr>
              <a:t>20</a:t>
            </a:r>
            <a:r>
              <a:rPr lang="ja-JP" altLang="en-US" sz="1600" dirty="0">
                <a:latin typeface="+mn-ea"/>
                <a:ea typeface="+mn-ea"/>
              </a:rPr>
              <a:t>年前との比較－</a:t>
            </a:r>
            <a:r>
              <a:rPr lang="en-US" altLang="ja-JP" sz="1600" dirty="0">
                <a:latin typeface="+mn-ea"/>
                <a:ea typeface="+mn-ea"/>
              </a:rPr>
              <a:t>』</a:t>
            </a:r>
            <a:r>
              <a:rPr lang="ja-JP" altLang="en-US" sz="1600" dirty="0">
                <a:latin typeface="+mn-ea"/>
                <a:ea typeface="+mn-ea"/>
              </a:rPr>
              <a:t>（国立国語研究所報告</a:t>
            </a:r>
            <a:r>
              <a:rPr lang="en-US" altLang="ja-JP" sz="1600" dirty="0">
                <a:latin typeface="+mn-ea"/>
                <a:ea typeface="+mn-ea"/>
              </a:rPr>
              <a:t>77</a:t>
            </a:r>
            <a:r>
              <a:rPr lang="ja-JP" altLang="en-US" sz="1600" dirty="0">
                <a:latin typeface="+mn-ea"/>
                <a:ea typeface="+mn-ea"/>
              </a:rPr>
              <a:t>）三省堂</a:t>
            </a:r>
            <a:r>
              <a:rPr lang="en-US" altLang="ja-JP" sz="1600" dirty="0">
                <a:latin typeface="+mn-ea"/>
                <a:ea typeface="+mn-ea"/>
              </a:rPr>
              <a:t>.</a:t>
            </a:r>
          </a:p>
          <a:p>
            <a:pPr marL="457200" indent="-457200">
              <a:buClr>
                <a:srgbClr val="006600"/>
              </a:buClr>
              <a:buFont typeface="Wingdings" panose="05000000000000000000" pitchFamily="2" charset="2"/>
              <a:buChar char="u"/>
            </a:pPr>
            <a:r>
              <a:rPr lang="en-US" altLang="ja-JP" sz="1600" dirty="0">
                <a:latin typeface="+mn-ea"/>
                <a:ea typeface="+mn-ea"/>
              </a:rPr>
              <a:t>―――――――(2007)『</a:t>
            </a:r>
            <a:r>
              <a:rPr lang="ja-JP" altLang="en-US" sz="1600" dirty="0">
                <a:latin typeface="+mn-ea"/>
                <a:ea typeface="+mn-ea"/>
              </a:rPr>
              <a:t>地域社会の言語生活－鶴岡における</a:t>
            </a:r>
            <a:r>
              <a:rPr lang="en-US" altLang="ja-JP" sz="1600" dirty="0">
                <a:latin typeface="+mn-ea"/>
                <a:ea typeface="+mn-ea"/>
              </a:rPr>
              <a:t>20</a:t>
            </a:r>
            <a:r>
              <a:rPr lang="ja-JP" altLang="en-US" sz="1600" dirty="0">
                <a:latin typeface="+mn-ea"/>
                <a:ea typeface="+mn-ea"/>
              </a:rPr>
              <a:t>年間隔</a:t>
            </a:r>
            <a:r>
              <a:rPr lang="en-US" altLang="ja-JP" sz="1600" dirty="0">
                <a:latin typeface="+mn-ea"/>
                <a:ea typeface="+mn-ea"/>
              </a:rPr>
              <a:t>3</a:t>
            </a:r>
            <a:r>
              <a:rPr lang="ja-JP" altLang="en-US" sz="1600" dirty="0">
                <a:latin typeface="+mn-ea"/>
                <a:ea typeface="+mn-ea"/>
              </a:rPr>
              <a:t>回の継続調査－</a:t>
            </a:r>
            <a:r>
              <a:rPr lang="en-US" altLang="ja-JP" sz="1600" dirty="0">
                <a:latin typeface="+mn-ea"/>
                <a:ea typeface="+mn-ea"/>
              </a:rPr>
              <a:t>』</a:t>
            </a:r>
            <a:r>
              <a:rPr lang="ja-JP" altLang="en-US" sz="1600" dirty="0">
                <a:latin typeface="+mn-ea"/>
                <a:ea typeface="+mn-ea"/>
              </a:rPr>
              <a:t>（内部資料）</a:t>
            </a:r>
            <a:r>
              <a:rPr lang="en-US" altLang="ja-JP" sz="1600" dirty="0">
                <a:latin typeface="+mn-ea"/>
                <a:ea typeface="+mn-ea"/>
              </a:rPr>
              <a:t>.</a:t>
            </a:r>
          </a:p>
          <a:p>
            <a:pPr marL="457200" indent="-457200">
              <a:buClr>
                <a:srgbClr val="006600"/>
              </a:buClr>
              <a:buFont typeface="Wingdings" panose="05000000000000000000" pitchFamily="2" charset="2"/>
              <a:buChar char="u"/>
            </a:pPr>
            <a:r>
              <a:rPr lang="ja-JP" altLang="en-US" sz="1600" dirty="0">
                <a:latin typeface="+mn-ea"/>
                <a:ea typeface="+mn-ea"/>
              </a:rPr>
              <a:t>吉川徹</a:t>
            </a:r>
            <a:r>
              <a:rPr lang="en-US" altLang="ja-JP" sz="1600" dirty="0">
                <a:latin typeface="+mn-ea"/>
                <a:ea typeface="+mn-ea"/>
              </a:rPr>
              <a:t>(2012)『</a:t>
            </a:r>
            <a:r>
              <a:rPr lang="ja-JP" altLang="en-US" sz="1600" dirty="0">
                <a:latin typeface="+mn-ea"/>
                <a:ea typeface="+mn-ea"/>
              </a:rPr>
              <a:t>長期追跡調査でみる日本人の意識変容－高度経済成長世代の仕事・家族・エイジング－</a:t>
            </a:r>
            <a:r>
              <a:rPr lang="en-US" altLang="ja-JP" sz="1600" dirty="0">
                <a:latin typeface="+mn-ea"/>
                <a:ea typeface="+mn-ea"/>
              </a:rPr>
              <a:t>』</a:t>
            </a:r>
            <a:r>
              <a:rPr lang="ja-JP" altLang="en-US" sz="1600" dirty="0">
                <a:latin typeface="+mn-ea"/>
                <a:ea typeface="+mn-ea"/>
              </a:rPr>
              <a:t>ミネルヴァ書房</a:t>
            </a:r>
            <a:r>
              <a:rPr lang="en-US" altLang="ja-JP" sz="1600" dirty="0">
                <a:latin typeface="+mn-ea"/>
                <a:ea typeface="+mn-ea"/>
              </a:rPr>
              <a:t>.</a:t>
            </a:r>
          </a:p>
          <a:p>
            <a:pPr marL="457200" indent="-457200">
              <a:buClr>
                <a:srgbClr val="006600"/>
              </a:buClr>
              <a:buFont typeface="Wingdings" panose="05000000000000000000" pitchFamily="2" charset="2"/>
              <a:buChar char="u"/>
            </a:pPr>
            <a:r>
              <a:rPr lang="ja-JP" altLang="en-US" sz="1600" dirty="0">
                <a:latin typeface="+mn-ea"/>
                <a:ea typeface="+mn-ea"/>
              </a:rPr>
              <a:t>佐藤博樹・石田浩・池田謙一編</a:t>
            </a:r>
            <a:r>
              <a:rPr lang="en-US" altLang="ja-JP" sz="1600" dirty="0">
                <a:latin typeface="+mn-ea"/>
                <a:ea typeface="+mn-ea"/>
              </a:rPr>
              <a:t>(2000)『</a:t>
            </a:r>
            <a:r>
              <a:rPr lang="ja-JP" altLang="en-US" sz="1600" dirty="0">
                <a:latin typeface="+mn-ea"/>
                <a:ea typeface="+mn-ea"/>
              </a:rPr>
              <a:t>社会調査の公開データ－２次分析への招待－</a:t>
            </a:r>
            <a:r>
              <a:rPr lang="en-US" altLang="ja-JP" sz="1600" dirty="0">
                <a:latin typeface="+mn-ea"/>
                <a:ea typeface="+mn-ea"/>
              </a:rPr>
              <a:t>』</a:t>
            </a:r>
            <a:r>
              <a:rPr lang="ja-JP" altLang="en-US" sz="1600" dirty="0">
                <a:latin typeface="+mn-ea"/>
                <a:ea typeface="+mn-ea"/>
              </a:rPr>
              <a:t>東京大学出版会</a:t>
            </a:r>
            <a:r>
              <a:rPr lang="en-US" altLang="ja-JP" sz="1600" dirty="0">
                <a:latin typeface="+mn-ea"/>
                <a:ea typeface="+mn-ea"/>
              </a:rPr>
              <a:t>.</a:t>
            </a:r>
          </a:p>
          <a:p>
            <a:pPr marL="457200" indent="-457200">
              <a:buClr>
                <a:srgbClr val="006600"/>
              </a:buClr>
              <a:buFont typeface="Wingdings" panose="05000000000000000000" pitchFamily="2" charset="2"/>
              <a:buChar char="u"/>
            </a:pPr>
            <a:r>
              <a:rPr lang="ja-JP" altLang="en-US" sz="1600" dirty="0">
                <a:latin typeface="+mn-ea"/>
                <a:ea typeface="+mn-ea"/>
              </a:rPr>
              <a:t>高橋幸市・荒牧央</a:t>
            </a:r>
            <a:r>
              <a:rPr lang="en-US" altLang="ja-JP" sz="1600" dirty="0">
                <a:latin typeface="+mn-ea"/>
                <a:ea typeface="+mn-ea"/>
              </a:rPr>
              <a:t>(2014)</a:t>
            </a:r>
            <a:r>
              <a:rPr lang="ja-JP" altLang="en-US" sz="1600" dirty="0">
                <a:latin typeface="+mn-ea"/>
                <a:ea typeface="+mn-ea"/>
              </a:rPr>
              <a:t>「時系列調査「日本人の意識」の変遷 ～条件の均一化と調査継続ための取り組み～」</a:t>
            </a:r>
            <a:r>
              <a:rPr lang="en-US" altLang="ja-JP" sz="1600" dirty="0">
                <a:latin typeface="+mn-ea"/>
                <a:ea typeface="+mn-ea"/>
              </a:rPr>
              <a:t>『NHK</a:t>
            </a:r>
            <a:r>
              <a:rPr lang="ja-JP" altLang="en-US" sz="1600" dirty="0">
                <a:latin typeface="+mn-ea"/>
                <a:ea typeface="+mn-ea"/>
              </a:rPr>
              <a:t>放送文化研究所年報</a:t>
            </a:r>
            <a:r>
              <a:rPr lang="en-US" altLang="ja-JP" sz="1600" dirty="0">
                <a:latin typeface="+mn-ea"/>
                <a:ea typeface="+mn-ea"/>
              </a:rPr>
              <a:t>2014』58</a:t>
            </a:r>
            <a:r>
              <a:rPr lang="ja-JP" altLang="en-US" sz="1600" dirty="0" err="1">
                <a:latin typeface="+mn-ea"/>
                <a:ea typeface="+mn-ea"/>
              </a:rPr>
              <a:t>，</a:t>
            </a:r>
            <a:r>
              <a:rPr lang="en-US" altLang="ja-JP" sz="1600" dirty="0">
                <a:latin typeface="+mn-ea"/>
                <a:ea typeface="+mn-ea"/>
              </a:rPr>
              <a:t>NHK</a:t>
            </a:r>
            <a:r>
              <a:rPr lang="ja-JP" altLang="en-US" sz="1600" dirty="0">
                <a:latin typeface="+mn-ea"/>
                <a:ea typeface="+mn-ea"/>
              </a:rPr>
              <a:t>放送文化研究所，</a:t>
            </a:r>
            <a:r>
              <a:rPr lang="en-US" altLang="ja-JP" sz="1600" dirty="0">
                <a:latin typeface="+mn-ea"/>
                <a:ea typeface="+mn-ea"/>
              </a:rPr>
              <a:t>171-249.</a:t>
            </a:r>
          </a:p>
          <a:p>
            <a:pPr marL="457200" indent="-457200">
              <a:buClr>
                <a:srgbClr val="006600"/>
              </a:buClr>
              <a:buFont typeface="Wingdings" panose="05000000000000000000" pitchFamily="2" charset="2"/>
              <a:buChar char="u"/>
            </a:pPr>
            <a:r>
              <a:rPr lang="ja-JP" altLang="en-US" sz="1600" dirty="0">
                <a:latin typeface="+mn-ea"/>
                <a:ea typeface="+mn-ea"/>
              </a:rPr>
              <a:t>統計数理研究所・国立国語研究所</a:t>
            </a:r>
            <a:r>
              <a:rPr lang="en-US" altLang="ja-JP" sz="1600" dirty="0">
                <a:latin typeface="+mn-ea"/>
                <a:ea typeface="+mn-ea"/>
              </a:rPr>
              <a:t>(2014)『</a:t>
            </a:r>
            <a:r>
              <a:rPr lang="ja-JP" altLang="en-US" sz="1600" dirty="0">
                <a:latin typeface="+mn-ea"/>
                <a:ea typeface="+mn-ea"/>
              </a:rPr>
              <a:t>第</a:t>
            </a:r>
            <a:r>
              <a:rPr lang="en-US" altLang="ja-JP" sz="1600" dirty="0">
                <a:latin typeface="+mn-ea"/>
                <a:ea typeface="+mn-ea"/>
              </a:rPr>
              <a:t>4</a:t>
            </a:r>
            <a:r>
              <a:rPr lang="ja-JP" altLang="en-US" sz="1600" dirty="0">
                <a:latin typeface="+mn-ea"/>
                <a:ea typeface="+mn-ea"/>
              </a:rPr>
              <a:t>回鶴岡市における言語調査　ランダムサンプリング調査の概要</a:t>
            </a:r>
            <a:r>
              <a:rPr lang="en-US" altLang="ja-JP" sz="1600" dirty="0">
                <a:latin typeface="+mn-ea"/>
                <a:ea typeface="+mn-ea"/>
              </a:rPr>
              <a:t>』</a:t>
            </a:r>
            <a:r>
              <a:rPr lang="ja-JP" altLang="en-US" sz="1600" dirty="0">
                <a:latin typeface="+mn-ea"/>
                <a:ea typeface="+mn-ea"/>
              </a:rPr>
              <a:t>資料編：第</a:t>
            </a:r>
            <a:r>
              <a:rPr lang="en-US" altLang="ja-JP" sz="1600" dirty="0">
                <a:latin typeface="+mn-ea"/>
                <a:ea typeface="+mn-ea"/>
              </a:rPr>
              <a:t>1</a:t>
            </a:r>
            <a:r>
              <a:rPr lang="ja-JP" altLang="en-US" sz="1600" dirty="0">
                <a:latin typeface="+mn-ea"/>
                <a:ea typeface="+mn-ea"/>
              </a:rPr>
              <a:t>分冊「音声・音韻」編</a:t>
            </a:r>
            <a:r>
              <a:rPr lang="en-US" altLang="ja-JP" sz="1600" dirty="0">
                <a:latin typeface="+mn-ea"/>
                <a:ea typeface="+mn-ea"/>
              </a:rPr>
              <a:t>.</a:t>
            </a:r>
          </a:p>
          <a:p>
            <a:pPr marL="457200" indent="-457200">
              <a:buClr>
                <a:srgbClr val="006600"/>
              </a:buClr>
              <a:buFont typeface="Wingdings" panose="05000000000000000000" pitchFamily="2" charset="2"/>
              <a:buChar char="u"/>
            </a:pPr>
            <a:r>
              <a:rPr lang="ja-JP" altLang="en-US" sz="1600" dirty="0" smtClean="0">
                <a:latin typeface="+mn-ea"/>
                <a:ea typeface="+mn-ea"/>
              </a:rPr>
              <a:t>松田</a:t>
            </a:r>
            <a:r>
              <a:rPr lang="ja-JP" altLang="en-US" sz="1600" dirty="0">
                <a:latin typeface="+mn-ea"/>
                <a:ea typeface="+mn-ea"/>
              </a:rPr>
              <a:t>謙次郎</a:t>
            </a:r>
            <a:r>
              <a:rPr lang="en-US" altLang="ja-JP" sz="1600" dirty="0">
                <a:latin typeface="+mn-ea"/>
                <a:ea typeface="+mn-ea"/>
              </a:rPr>
              <a:t>(2008)『</a:t>
            </a:r>
            <a:r>
              <a:rPr lang="ja-JP" altLang="en-US" sz="1600" dirty="0">
                <a:latin typeface="+mn-ea"/>
                <a:ea typeface="+mn-ea"/>
              </a:rPr>
              <a:t>国会議事録を使った日本語研究</a:t>
            </a:r>
            <a:r>
              <a:rPr lang="en-US" altLang="ja-JP" sz="1600" dirty="0">
                <a:latin typeface="+mn-ea"/>
                <a:ea typeface="+mn-ea"/>
              </a:rPr>
              <a:t>』</a:t>
            </a:r>
            <a:r>
              <a:rPr lang="ja-JP" altLang="en-US" sz="1600" dirty="0" err="1">
                <a:latin typeface="+mn-ea"/>
                <a:ea typeface="+mn-ea"/>
              </a:rPr>
              <a:t>ひつじ</a:t>
            </a:r>
            <a:r>
              <a:rPr lang="ja-JP" altLang="en-US" sz="1600" dirty="0">
                <a:latin typeface="+mn-ea"/>
                <a:ea typeface="+mn-ea"/>
              </a:rPr>
              <a:t>書房</a:t>
            </a:r>
            <a:r>
              <a:rPr lang="en-US" altLang="ja-JP" sz="1600" dirty="0">
                <a:latin typeface="+mn-ea"/>
                <a:ea typeface="+mn-ea"/>
              </a:rPr>
              <a:t>.</a:t>
            </a:r>
          </a:p>
          <a:p>
            <a:pPr marL="457200" indent="-457200">
              <a:buClr>
                <a:srgbClr val="006600"/>
              </a:buClr>
              <a:buFont typeface="Wingdings" panose="05000000000000000000" pitchFamily="2" charset="2"/>
              <a:buChar char="u"/>
            </a:pPr>
            <a:r>
              <a:rPr lang="ja-JP" altLang="en-US" sz="1600" dirty="0" smtClean="0">
                <a:latin typeface="+mn-ea"/>
                <a:ea typeface="+mn-ea"/>
              </a:rPr>
              <a:t>丸山</a:t>
            </a:r>
            <a:r>
              <a:rPr lang="ja-JP" altLang="en-US" sz="1600" dirty="0">
                <a:latin typeface="+mn-ea"/>
                <a:ea typeface="+mn-ea"/>
              </a:rPr>
              <a:t>宏</a:t>
            </a:r>
            <a:r>
              <a:rPr lang="en-US" altLang="ja-JP" sz="1600" dirty="0">
                <a:latin typeface="+mn-ea"/>
                <a:ea typeface="+mn-ea"/>
              </a:rPr>
              <a:t>(2013)</a:t>
            </a:r>
            <a:r>
              <a:rPr lang="ja-JP" altLang="en-US" sz="1600" dirty="0">
                <a:latin typeface="+mn-ea"/>
                <a:ea typeface="+mn-ea"/>
              </a:rPr>
              <a:t>「データに基づく意思決定」</a:t>
            </a:r>
            <a:r>
              <a:rPr lang="en-US" altLang="ja-JP" sz="1600" dirty="0">
                <a:latin typeface="+mn-ea"/>
                <a:ea typeface="+mn-ea"/>
              </a:rPr>
              <a:t>『ESTRELA』231</a:t>
            </a:r>
            <a:r>
              <a:rPr lang="ja-JP" altLang="en-US" sz="1600" dirty="0" err="1">
                <a:latin typeface="+mn-ea"/>
                <a:ea typeface="+mn-ea"/>
              </a:rPr>
              <a:t>，</a:t>
            </a:r>
            <a:r>
              <a:rPr lang="en-US" altLang="ja-JP" sz="1600" dirty="0">
                <a:latin typeface="+mn-ea"/>
                <a:ea typeface="+mn-ea"/>
              </a:rPr>
              <a:t>2-7.</a:t>
            </a:r>
          </a:p>
          <a:p>
            <a:pPr marL="457200" indent="-457200">
              <a:buClr>
                <a:srgbClr val="006600"/>
              </a:buClr>
              <a:buFont typeface="Wingdings" panose="05000000000000000000" pitchFamily="2" charset="2"/>
              <a:buChar char="u"/>
            </a:pPr>
            <a:r>
              <a:rPr lang="ja-JP" altLang="en-US" sz="1600" dirty="0">
                <a:latin typeface="+mn-ea"/>
                <a:ea typeface="+mn-ea"/>
              </a:rPr>
              <a:t>森岡清志</a:t>
            </a:r>
            <a:r>
              <a:rPr lang="en-US" altLang="ja-JP" sz="1600" dirty="0">
                <a:latin typeface="+mn-ea"/>
                <a:ea typeface="+mn-ea"/>
              </a:rPr>
              <a:t>(2007)『</a:t>
            </a:r>
            <a:r>
              <a:rPr lang="ja-JP" altLang="en-US" sz="1600" dirty="0">
                <a:latin typeface="+mn-ea"/>
                <a:ea typeface="+mn-ea"/>
              </a:rPr>
              <a:t>ガイドブック社会調査</a:t>
            </a:r>
            <a:r>
              <a:rPr lang="en-US" altLang="ja-JP" sz="1600" dirty="0">
                <a:latin typeface="+mn-ea"/>
                <a:ea typeface="+mn-ea"/>
              </a:rPr>
              <a:t>』</a:t>
            </a:r>
            <a:r>
              <a:rPr lang="ja-JP" altLang="en-US" sz="1600" dirty="0">
                <a:latin typeface="+mn-ea"/>
                <a:ea typeface="+mn-ea"/>
              </a:rPr>
              <a:t>第</a:t>
            </a:r>
            <a:r>
              <a:rPr lang="en-US" altLang="ja-JP" sz="1600" dirty="0">
                <a:latin typeface="+mn-ea"/>
                <a:ea typeface="+mn-ea"/>
              </a:rPr>
              <a:t>2</a:t>
            </a:r>
            <a:r>
              <a:rPr lang="ja-JP" altLang="en-US" sz="1600" dirty="0">
                <a:latin typeface="+mn-ea"/>
                <a:ea typeface="+mn-ea"/>
              </a:rPr>
              <a:t>版，日本評論社</a:t>
            </a:r>
            <a:r>
              <a:rPr lang="en-US" altLang="ja-JP" sz="1600" dirty="0" smtClean="0">
                <a:latin typeface="+mn-ea"/>
                <a:ea typeface="+mn-ea"/>
              </a:rPr>
              <a:t>.</a:t>
            </a:r>
            <a:endParaRPr lang="en-US" altLang="ja-JP" sz="1600" dirty="0">
              <a:latin typeface="+mn-ea"/>
              <a:ea typeface="+mn-ea"/>
            </a:endParaRPr>
          </a:p>
        </p:txBody>
      </p:sp>
    </p:spTree>
    <p:extLst>
      <p:ext uri="{BB962C8B-B14F-4D97-AF65-F5344CB8AC3E}">
        <p14:creationId xmlns:p14="http://schemas.microsoft.com/office/powerpoint/2010/main" val="1403857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統計的社会言語学研究</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4</a:t>
            </a:fld>
            <a:endParaRPr lang="en-US" altLang="ja-JP"/>
          </a:p>
        </p:txBody>
      </p:sp>
      <p:sp>
        <p:nvSpPr>
          <p:cNvPr id="2" name="テキスト ボックス 1"/>
          <p:cNvSpPr txBox="1"/>
          <p:nvPr/>
        </p:nvSpPr>
        <p:spPr>
          <a:xfrm>
            <a:off x="467544" y="1196752"/>
            <a:ext cx="8208912" cy="403187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統計的言語研究の中で，社会言語学的な言語現象を扱う分野を</a:t>
            </a:r>
            <a:r>
              <a:rPr kumimoji="1" lang="ja-JP" altLang="en-US" sz="3200" u="sng" dirty="0" smtClean="0">
                <a:solidFill>
                  <a:srgbClr val="FF0000"/>
                </a:solidFill>
                <a:effectLst>
                  <a:outerShdw blurRad="38100" dist="38100" dir="2700000" algn="tl">
                    <a:srgbClr val="000000">
                      <a:alpha val="43137"/>
                    </a:srgbClr>
                  </a:outerShdw>
                </a:effectLst>
                <a:latin typeface="+mn-ea"/>
                <a:ea typeface="+mn-ea"/>
              </a:rPr>
              <a:t>統計的社会言語学研究</a:t>
            </a:r>
            <a:r>
              <a:rPr kumimoji="1" lang="ja-JP" altLang="en-US" sz="3200" dirty="0" smtClean="0">
                <a:latin typeface="+mn-ea"/>
                <a:ea typeface="+mn-ea"/>
              </a:rPr>
              <a:t>と呼ぶことにする。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日本において，この研究を進めてきたのは，統計数理研究所と国立国語研究所の共同研究プロジェクト。</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a:latin typeface="+mn-ea"/>
                <a:ea typeface="+mn-ea"/>
              </a:rPr>
              <a:t>統数</a:t>
            </a:r>
            <a:r>
              <a:rPr kumimoji="1" lang="ja-JP" altLang="en-US" sz="3200" dirty="0" smtClean="0">
                <a:latin typeface="+mn-ea"/>
                <a:ea typeface="+mn-ea"/>
              </a:rPr>
              <a:t>研</a:t>
            </a:r>
            <a:r>
              <a:rPr kumimoji="1" lang="en-US" altLang="ja-JP" sz="3200" dirty="0" smtClean="0">
                <a:latin typeface="+mn-ea"/>
                <a:ea typeface="+mn-ea"/>
              </a:rPr>
              <a:t>(S19</a:t>
            </a:r>
            <a:r>
              <a:rPr kumimoji="1" lang="ja-JP" altLang="en-US" sz="3200" dirty="0" smtClean="0">
                <a:latin typeface="+mn-ea"/>
                <a:ea typeface="+mn-ea"/>
              </a:rPr>
              <a:t>～</a:t>
            </a:r>
            <a:r>
              <a:rPr kumimoji="1" lang="en-US" altLang="ja-JP" sz="3200" dirty="0" smtClean="0">
                <a:latin typeface="+mn-ea"/>
                <a:ea typeface="+mn-ea"/>
              </a:rPr>
              <a:t>)</a:t>
            </a:r>
            <a:r>
              <a:rPr kumimoji="1" lang="ja-JP" altLang="en-US" sz="3200" dirty="0" err="1" smtClean="0">
                <a:latin typeface="+mn-ea"/>
                <a:ea typeface="+mn-ea"/>
              </a:rPr>
              <a:t>，</a:t>
            </a:r>
            <a:r>
              <a:rPr kumimoji="1" lang="ja-JP" altLang="en-US" sz="3200" dirty="0" smtClean="0">
                <a:latin typeface="+mn-ea"/>
                <a:ea typeface="+mn-ea"/>
              </a:rPr>
              <a:t>国語研</a:t>
            </a:r>
            <a:r>
              <a:rPr kumimoji="1" lang="en-US" altLang="ja-JP" sz="3200" dirty="0" smtClean="0">
                <a:latin typeface="+mn-ea"/>
                <a:ea typeface="+mn-ea"/>
              </a:rPr>
              <a:t>(S23</a:t>
            </a:r>
            <a:r>
              <a:rPr kumimoji="1" lang="ja-JP" altLang="en-US" sz="3200" dirty="0" smtClean="0">
                <a:latin typeface="+mn-ea"/>
                <a:ea typeface="+mn-ea"/>
              </a:rPr>
              <a:t>～</a:t>
            </a:r>
            <a:r>
              <a:rPr kumimoji="1" lang="en-US" altLang="ja-JP" sz="3200" dirty="0" smtClean="0">
                <a:latin typeface="+mn-ea"/>
                <a:ea typeface="+mn-ea"/>
              </a:rPr>
              <a:t>)</a:t>
            </a:r>
            <a:r>
              <a:rPr kumimoji="1" lang="ja-JP" altLang="en-US" sz="3200" dirty="0" smtClean="0">
                <a:latin typeface="+mn-ea"/>
                <a:ea typeface="+mn-ea"/>
              </a:rPr>
              <a:t>は，昭和</a:t>
            </a:r>
            <a:r>
              <a:rPr kumimoji="1" lang="en-US" altLang="ja-JP" sz="3200" dirty="0" smtClean="0">
                <a:latin typeface="+mn-ea"/>
                <a:ea typeface="+mn-ea"/>
              </a:rPr>
              <a:t>24(1949)</a:t>
            </a:r>
            <a:r>
              <a:rPr kumimoji="1" lang="ja-JP" altLang="en-US" sz="3200" dirty="0" smtClean="0">
                <a:latin typeface="+mn-ea"/>
                <a:ea typeface="+mn-ea"/>
              </a:rPr>
              <a:t>年から共同研究を開始。</a:t>
            </a:r>
            <a:endParaRPr kumimoji="1" lang="ja-JP" altLang="en-US" sz="3200" dirty="0">
              <a:latin typeface="+mn-ea"/>
              <a:ea typeface="+mn-ea"/>
            </a:endParaRPr>
          </a:p>
        </p:txBody>
      </p:sp>
    </p:spTree>
    <p:extLst>
      <p:ext uri="{BB962C8B-B14F-4D97-AF65-F5344CB8AC3E}">
        <p14:creationId xmlns:p14="http://schemas.microsoft.com/office/powerpoint/2010/main" val="4094625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国語研の統計的社会言語学研究</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5</a:t>
            </a:fld>
            <a:endParaRPr lang="en-US" altLang="ja-JP"/>
          </a:p>
        </p:txBody>
      </p:sp>
      <p:sp>
        <p:nvSpPr>
          <p:cNvPr id="2" name="テキスト ボックス 1"/>
          <p:cNvSpPr txBox="1"/>
          <p:nvPr/>
        </p:nvSpPr>
        <p:spPr>
          <a:xfrm>
            <a:off x="323528" y="1196752"/>
            <a:ext cx="4032448" cy="3539430"/>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smtClean="0">
                <a:latin typeface="+mn-ea"/>
                <a:ea typeface="+mn-ea"/>
              </a:rPr>
              <a:t>右図は国語研の統計的社会言語学研究。</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a:latin typeface="+mn-ea"/>
                <a:ea typeface="+mn-ea"/>
              </a:rPr>
              <a:t>このうち</a:t>
            </a:r>
            <a:r>
              <a:rPr kumimoji="1" lang="ja-JP" altLang="en-US" sz="3200" dirty="0" smtClean="0">
                <a:latin typeface="+mn-ea"/>
                <a:ea typeface="+mn-ea"/>
              </a:rPr>
              <a:t>，北海道調査・松江調査を除くものは，統数研との共同研究。</a:t>
            </a:r>
            <a:endParaRPr kumimoji="1" lang="ja-JP" altLang="en-US" sz="3200" dirty="0">
              <a:latin typeface="+mn-ea"/>
              <a:ea typeface="+mn-ea"/>
            </a:endParaRPr>
          </a:p>
        </p:txBody>
      </p:sp>
      <p:pic>
        <p:nvPicPr>
          <p:cNvPr id="5" name="コンテンツ プレースホルダー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355976" y="1030272"/>
            <a:ext cx="4687943" cy="5699324"/>
          </a:xfrm>
          <a:prstGeom prst="rect">
            <a:avLst/>
          </a:prstGeom>
        </p:spPr>
      </p:pic>
    </p:spTree>
    <p:extLst>
      <p:ext uri="{BB962C8B-B14F-4D97-AF65-F5344CB8AC3E}">
        <p14:creationId xmlns:p14="http://schemas.microsoft.com/office/powerpoint/2010/main" val="2000909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統数研・国語研の共同研究</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6</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505048826"/>
              </p:ext>
            </p:extLst>
          </p:nvPr>
        </p:nvGraphicFramePr>
        <p:xfrm>
          <a:off x="323528" y="980728"/>
          <a:ext cx="8424936" cy="5696313"/>
        </p:xfrm>
        <a:graphic>
          <a:graphicData uri="http://schemas.openxmlformats.org/drawingml/2006/table">
            <a:tbl>
              <a:tblPr firstRow="1" firstCol="1" bandRow="1">
                <a:tableStyleId>{5C22544A-7EE6-4342-B048-85BDC9FD1C3A}</a:tableStyleId>
              </a:tblPr>
              <a:tblGrid>
                <a:gridCol w="2016224"/>
                <a:gridCol w="2202467"/>
                <a:gridCol w="2262029"/>
                <a:gridCol w="1944216"/>
              </a:tblGrid>
              <a:tr h="348584">
                <a:tc>
                  <a:txBody>
                    <a:bodyPr/>
                    <a:lstStyle/>
                    <a:p>
                      <a:pPr algn="ctr">
                        <a:spcAft>
                          <a:spcPts val="0"/>
                        </a:spcAft>
                      </a:pPr>
                      <a:r>
                        <a:rPr lang="ja-JP" sz="2400" dirty="0">
                          <a:solidFill>
                            <a:schemeClr val="tx1"/>
                          </a:solidFill>
                          <a:effectLst/>
                        </a:rPr>
                        <a:t>名称（略称）</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dirty="0">
                          <a:solidFill>
                            <a:schemeClr val="tx1"/>
                          </a:solidFill>
                          <a:effectLst/>
                        </a:rPr>
                        <a:t>調査地点</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dirty="0">
                          <a:solidFill>
                            <a:schemeClr val="tx1"/>
                          </a:solidFill>
                          <a:effectLst/>
                        </a:rPr>
                        <a:t>主なテーマ</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dirty="0">
                          <a:solidFill>
                            <a:schemeClr val="tx1"/>
                          </a:solidFill>
                          <a:effectLst/>
                        </a:rPr>
                        <a:t>実施年（年度）</a:t>
                      </a:r>
                      <a:endParaRPr lang="ja-JP" sz="2400" dirty="0">
                        <a:solidFill>
                          <a:schemeClr val="tx1"/>
                        </a:solidFill>
                        <a:effectLst/>
                        <a:latin typeface="ＭＳ 明朝"/>
                        <a:cs typeface="ＭＳ Ｐゴシック"/>
                      </a:endParaRPr>
                    </a:p>
                  </a:txBody>
                  <a:tcPr marL="62865" marR="62865" marT="0" marB="0" anchor="ctr"/>
                </a:tc>
              </a:tr>
              <a:tr h="435731">
                <a:tc>
                  <a:txBody>
                    <a:bodyPr/>
                    <a:lstStyle/>
                    <a:p>
                      <a:pPr algn="l">
                        <a:spcAft>
                          <a:spcPts val="0"/>
                        </a:spcAft>
                      </a:pPr>
                      <a:r>
                        <a:rPr lang="ja-JP" sz="2400" dirty="0">
                          <a:solidFill>
                            <a:schemeClr val="tx1"/>
                          </a:solidFill>
                          <a:effectLst/>
                        </a:rPr>
                        <a:t>八丈島調査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dirty="0">
                          <a:effectLst/>
                        </a:rPr>
                        <a:t>東京都八丈島</a:t>
                      </a:r>
                      <a:endParaRPr lang="ja-JP" sz="2400" dirty="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dirty="0">
                          <a:effectLst/>
                        </a:rPr>
                        <a:t>方言と共通語</a:t>
                      </a:r>
                      <a:endParaRPr lang="ja-JP" sz="2400" dirty="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a:effectLst/>
                        </a:rPr>
                        <a:t>1949</a:t>
                      </a:r>
                      <a:endParaRPr lang="ja-JP" sz="2400">
                        <a:solidFill>
                          <a:srgbClr val="000000"/>
                        </a:solidFill>
                        <a:effectLst/>
                        <a:latin typeface="ＭＳ 明朝"/>
                        <a:cs typeface="ＭＳ Ｐゴシック"/>
                      </a:endParaRPr>
                    </a:p>
                  </a:txBody>
                  <a:tcPr marL="62865" marR="62865" marT="0" marB="0" anchor="ctr"/>
                </a:tc>
              </a:tr>
              <a:tr h="435731">
                <a:tc>
                  <a:txBody>
                    <a:bodyPr/>
                    <a:lstStyle/>
                    <a:p>
                      <a:pPr algn="l">
                        <a:spcAft>
                          <a:spcPts val="0"/>
                        </a:spcAft>
                      </a:pPr>
                      <a:r>
                        <a:rPr lang="ja-JP" sz="2400" dirty="0">
                          <a:solidFill>
                            <a:schemeClr val="tx1"/>
                          </a:solidFill>
                          <a:effectLst/>
                        </a:rPr>
                        <a:t>白河調査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福島県白河市</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dirty="0">
                          <a:effectLst/>
                        </a:rPr>
                        <a:t>方言と共通語</a:t>
                      </a:r>
                      <a:endParaRPr lang="ja-JP" sz="2400" dirty="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dirty="0">
                          <a:effectLst/>
                        </a:rPr>
                        <a:t>1949</a:t>
                      </a:r>
                      <a:endParaRPr lang="ja-JP" sz="2400" dirty="0">
                        <a:solidFill>
                          <a:srgbClr val="000000"/>
                        </a:solidFill>
                        <a:effectLst/>
                        <a:latin typeface="ＭＳ 明朝"/>
                        <a:cs typeface="ＭＳ Ｐゴシック"/>
                      </a:endParaRPr>
                    </a:p>
                  </a:txBody>
                  <a:tcPr marL="62865" marR="62865" marT="0" marB="0" anchor="ctr"/>
                </a:tc>
              </a:tr>
              <a:tr h="435731">
                <a:tc>
                  <a:txBody>
                    <a:bodyPr/>
                    <a:lstStyle/>
                    <a:p>
                      <a:pPr algn="l">
                        <a:spcAft>
                          <a:spcPts val="0"/>
                        </a:spcAft>
                      </a:pPr>
                      <a:r>
                        <a:rPr lang="ja-JP" sz="2400" dirty="0">
                          <a:solidFill>
                            <a:schemeClr val="tx1"/>
                          </a:solidFill>
                          <a:effectLst/>
                        </a:rPr>
                        <a:t>鶴岡調査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山形県鶴岡市</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方言と共通語</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dirty="0">
                          <a:effectLst/>
                        </a:rPr>
                        <a:t>1950/1971/1991/2011</a:t>
                      </a:r>
                      <a:endParaRPr lang="ja-JP" sz="2400" dirty="0">
                        <a:solidFill>
                          <a:srgbClr val="000000"/>
                        </a:solidFill>
                        <a:effectLst/>
                        <a:latin typeface="ＭＳ 明朝"/>
                        <a:cs typeface="ＭＳ Ｐゴシック"/>
                      </a:endParaRPr>
                    </a:p>
                  </a:txBody>
                  <a:tcPr marL="62865" marR="62865" marT="0" marB="0" anchor="ctr"/>
                </a:tc>
              </a:tr>
              <a:tr h="639071">
                <a:tc>
                  <a:txBody>
                    <a:bodyPr/>
                    <a:lstStyle/>
                    <a:p>
                      <a:pPr algn="l">
                        <a:spcAft>
                          <a:spcPts val="0"/>
                        </a:spcAft>
                      </a:pPr>
                      <a:r>
                        <a:rPr lang="ja-JP" sz="2400" dirty="0">
                          <a:solidFill>
                            <a:schemeClr val="tx1"/>
                          </a:solidFill>
                          <a:effectLst/>
                        </a:rPr>
                        <a:t>上野調査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三重県上野市（現：伊賀市）</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敬語</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dirty="0">
                          <a:effectLst/>
                        </a:rPr>
                        <a:t>1952</a:t>
                      </a:r>
                      <a:endParaRPr lang="ja-JP" sz="2400" dirty="0">
                        <a:solidFill>
                          <a:srgbClr val="000000"/>
                        </a:solidFill>
                        <a:effectLst/>
                        <a:latin typeface="ＭＳ 明朝"/>
                        <a:cs typeface="ＭＳ Ｐゴシック"/>
                      </a:endParaRPr>
                    </a:p>
                  </a:txBody>
                  <a:tcPr marL="62865" marR="62865" marT="0" marB="0" anchor="ctr"/>
                </a:tc>
              </a:tr>
              <a:tr h="435731">
                <a:tc>
                  <a:txBody>
                    <a:bodyPr/>
                    <a:lstStyle/>
                    <a:p>
                      <a:pPr algn="l">
                        <a:spcAft>
                          <a:spcPts val="0"/>
                        </a:spcAft>
                      </a:pPr>
                      <a:r>
                        <a:rPr lang="ja-JP" sz="2400" dirty="0">
                          <a:solidFill>
                            <a:schemeClr val="tx1"/>
                          </a:solidFill>
                          <a:effectLst/>
                        </a:rPr>
                        <a:t>岡崎敬語調査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愛知県岡崎市</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敬語</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dirty="0">
                          <a:effectLst/>
                        </a:rPr>
                        <a:t>1953/1972/2008</a:t>
                      </a:r>
                      <a:endParaRPr lang="ja-JP" sz="2400" dirty="0">
                        <a:solidFill>
                          <a:srgbClr val="000000"/>
                        </a:solidFill>
                        <a:effectLst/>
                        <a:latin typeface="ＭＳ 明朝"/>
                        <a:cs typeface="ＭＳ Ｐゴシック"/>
                      </a:endParaRPr>
                    </a:p>
                  </a:txBody>
                  <a:tcPr marL="62865" marR="62865" marT="0" marB="0" anchor="ctr"/>
                </a:tc>
              </a:tr>
              <a:tr h="435731">
                <a:tc>
                  <a:txBody>
                    <a:bodyPr/>
                    <a:lstStyle/>
                    <a:p>
                      <a:pPr algn="l">
                        <a:spcAft>
                          <a:spcPts val="0"/>
                        </a:spcAft>
                      </a:pPr>
                      <a:r>
                        <a:rPr lang="ja-JP" sz="2400" dirty="0">
                          <a:solidFill>
                            <a:schemeClr val="tx1"/>
                          </a:solidFill>
                          <a:effectLst/>
                        </a:rPr>
                        <a:t>長岡調査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新潟県長岡市</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文字言語生活</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dirty="0">
                          <a:effectLst/>
                        </a:rPr>
                        <a:t>1962</a:t>
                      </a:r>
                      <a:endParaRPr lang="ja-JP" sz="2400" dirty="0">
                        <a:solidFill>
                          <a:srgbClr val="000000"/>
                        </a:solidFill>
                        <a:effectLst/>
                        <a:latin typeface="ＭＳ 明朝"/>
                        <a:cs typeface="ＭＳ Ｐゴシック"/>
                      </a:endParaRPr>
                    </a:p>
                  </a:txBody>
                  <a:tcPr marL="62865" marR="62865" marT="0" marB="0" anchor="ctr"/>
                </a:tc>
              </a:tr>
              <a:tr h="435731">
                <a:tc>
                  <a:txBody>
                    <a:bodyPr/>
                    <a:lstStyle/>
                    <a:p>
                      <a:pPr algn="l">
                        <a:spcAft>
                          <a:spcPts val="0"/>
                        </a:spcAft>
                      </a:pPr>
                      <a:r>
                        <a:rPr lang="ja-JP" sz="2400" dirty="0">
                          <a:solidFill>
                            <a:schemeClr val="tx1"/>
                          </a:solidFill>
                          <a:effectLst/>
                        </a:rPr>
                        <a:t>大都市調査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東京都区部，大阪市</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言語使用の個人差</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dirty="0">
                          <a:effectLst/>
                        </a:rPr>
                        <a:t>1974-1975</a:t>
                      </a:r>
                      <a:endParaRPr lang="ja-JP" sz="2400" dirty="0">
                        <a:solidFill>
                          <a:srgbClr val="000000"/>
                        </a:solidFill>
                        <a:effectLst/>
                        <a:latin typeface="ＭＳ 明朝"/>
                        <a:cs typeface="ＭＳ Ｐゴシック"/>
                      </a:endParaRPr>
                    </a:p>
                  </a:txBody>
                  <a:tcPr marL="62865" marR="62865" marT="0" marB="0" anchor="ctr"/>
                </a:tc>
              </a:tr>
              <a:tr h="639071">
                <a:tc>
                  <a:txBody>
                    <a:bodyPr/>
                    <a:lstStyle/>
                    <a:p>
                      <a:pPr algn="l">
                        <a:spcAft>
                          <a:spcPts val="0"/>
                        </a:spcAft>
                      </a:pPr>
                      <a:r>
                        <a:rPr lang="ja-JP" sz="2400" dirty="0">
                          <a:solidFill>
                            <a:schemeClr val="tx1"/>
                          </a:solidFill>
                          <a:effectLst/>
                        </a:rPr>
                        <a:t>豊中・宮津・豊岡調査</a:t>
                      </a:r>
                      <a:endParaRPr lang="ja-JP" sz="2400" dirty="0">
                        <a:solidFill>
                          <a:schemeClr val="tx1"/>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豊中市，宮津市，豊岡市</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ja-JP" sz="2400">
                          <a:effectLst/>
                        </a:rPr>
                        <a:t>場面と場面意識</a:t>
                      </a:r>
                      <a:endParaRPr lang="ja-JP" sz="2400">
                        <a:solidFill>
                          <a:srgbClr val="000000"/>
                        </a:solidFill>
                        <a:effectLst/>
                        <a:latin typeface="ＭＳ 明朝"/>
                        <a:cs typeface="ＭＳ Ｐゴシック"/>
                      </a:endParaRPr>
                    </a:p>
                  </a:txBody>
                  <a:tcPr marL="62865" marR="62865" marT="0" marB="0" anchor="ctr"/>
                </a:tc>
                <a:tc>
                  <a:txBody>
                    <a:bodyPr/>
                    <a:lstStyle/>
                    <a:p>
                      <a:pPr algn="ctr">
                        <a:spcAft>
                          <a:spcPts val="0"/>
                        </a:spcAft>
                      </a:pPr>
                      <a:r>
                        <a:rPr lang="en-US" sz="2400" dirty="0">
                          <a:effectLst/>
                        </a:rPr>
                        <a:t>1983-1984</a:t>
                      </a:r>
                      <a:endParaRPr lang="ja-JP" sz="2400" dirty="0">
                        <a:solidFill>
                          <a:srgbClr val="000000"/>
                        </a:solidFill>
                        <a:effectLst/>
                        <a:latin typeface="ＭＳ 明朝"/>
                        <a:cs typeface="ＭＳ Ｐゴシック"/>
                      </a:endParaRPr>
                    </a:p>
                  </a:txBody>
                  <a:tcPr marL="62865" marR="62865" marT="0" marB="0" anchor="ctr"/>
                </a:tc>
              </a:tr>
            </a:tbl>
          </a:graphicData>
        </a:graphic>
      </p:graphicFrame>
    </p:spTree>
    <p:extLst>
      <p:ext uri="{BB962C8B-B14F-4D97-AF65-F5344CB8AC3E}">
        <p14:creationId xmlns:p14="http://schemas.microsoft.com/office/powerpoint/2010/main" val="953445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ja-JP" altLang="en-US" sz="4000" dirty="0" smtClean="0"/>
              <a:t>両研究所の共同研究プロジェクト</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7</a:t>
            </a:fld>
            <a:endParaRPr lang="en-US" altLang="ja-JP"/>
          </a:p>
        </p:txBody>
      </p:sp>
      <p:sp>
        <p:nvSpPr>
          <p:cNvPr id="2" name="テキスト ボックス 1"/>
          <p:cNvSpPr txBox="1"/>
          <p:nvPr/>
        </p:nvSpPr>
        <p:spPr>
          <a:xfrm>
            <a:off x="467544" y="1196752"/>
            <a:ext cx="8208912" cy="5016758"/>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smtClean="0">
                <a:latin typeface="+mn-ea"/>
                <a:ea typeface="+mn-ea"/>
              </a:rPr>
              <a:t>発表者は，国語研で</a:t>
            </a:r>
            <a:r>
              <a:rPr lang="en-US" altLang="ja-JP" sz="3200" dirty="0" smtClean="0">
                <a:latin typeface="+mn-ea"/>
                <a:ea typeface="+mn-ea"/>
              </a:rPr>
              <a:t>6</a:t>
            </a:r>
            <a:r>
              <a:rPr lang="ja-JP" altLang="en-US" sz="3200" dirty="0" smtClean="0">
                <a:latin typeface="+mn-ea"/>
                <a:ea typeface="+mn-ea"/>
              </a:rPr>
              <a:t>年ほど統計的社会言語学研究に従事。統数研で</a:t>
            </a:r>
            <a:r>
              <a:rPr lang="en-US" altLang="ja-JP" sz="3200" dirty="0" smtClean="0">
                <a:latin typeface="+mn-ea"/>
                <a:ea typeface="+mn-ea"/>
              </a:rPr>
              <a:t>5</a:t>
            </a:r>
            <a:r>
              <a:rPr lang="ja-JP" altLang="en-US" sz="3200" dirty="0" smtClean="0">
                <a:latin typeface="+mn-ea"/>
                <a:ea typeface="+mn-ea"/>
              </a:rPr>
              <a:t>年ほど客員教員。</a:t>
            </a:r>
            <a:r>
              <a:rPr kumimoji="1" lang="ja-JP" altLang="en-US" sz="3200" dirty="0" smtClean="0">
                <a:latin typeface="+mn-ea"/>
                <a:ea typeface="+mn-ea"/>
              </a:rPr>
              <a:t>従事した</a:t>
            </a:r>
            <a:r>
              <a:rPr kumimoji="1" lang="ja-JP" altLang="en-US" sz="3200" dirty="0" err="1" smtClean="0">
                <a:latin typeface="+mn-ea"/>
                <a:ea typeface="+mn-ea"/>
              </a:rPr>
              <a:t>は</a:t>
            </a:r>
            <a:r>
              <a:rPr kumimoji="1" lang="ja-JP" altLang="en-US" sz="3200" dirty="0" smtClean="0">
                <a:latin typeface="+mn-ea"/>
                <a:ea typeface="+mn-ea"/>
              </a:rPr>
              <a:t>，一貫して統数研と国語研の共同研究プロジェクト。</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両研究所の共同研究プロジェクトは，いくつかの特徴がある。</a:t>
            </a:r>
            <a:endParaRPr lang="en-US" altLang="ja-JP" sz="3200" dirty="0" smtClean="0">
              <a:latin typeface="+mn-ea"/>
              <a:ea typeface="+mn-ea"/>
            </a:endParaRPr>
          </a:p>
          <a:p>
            <a:pPr marL="971550" lvl="1" indent="-514350">
              <a:buClr>
                <a:srgbClr val="006600"/>
              </a:buClr>
              <a:buFont typeface="+mj-ea"/>
              <a:buAutoNum type="circleNumDbPlain"/>
            </a:pPr>
            <a:r>
              <a:rPr kumimoji="1" lang="ja-JP" altLang="en-US" sz="3200" dirty="0" smtClean="0">
                <a:latin typeface="+mn-ea"/>
                <a:ea typeface="+mn-ea"/>
              </a:rPr>
              <a:t>調査協力者の選定にあたり，ランダムサンプリングを行う</a:t>
            </a:r>
            <a:endParaRPr kumimoji="1" lang="en-US" altLang="ja-JP" sz="3200" dirty="0" smtClean="0">
              <a:latin typeface="+mn-ea"/>
              <a:ea typeface="+mn-ea"/>
            </a:endParaRPr>
          </a:p>
          <a:p>
            <a:pPr marL="971550" lvl="1" indent="-514350">
              <a:buClr>
                <a:srgbClr val="006600"/>
              </a:buClr>
              <a:buFont typeface="+mj-ea"/>
              <a:buAutoNum type="circleNumDbPlain"/>
            </a:pPr>
            <a:r>
              <a:rPr lang="ja-JP" altLang="en-US" sz="3200" dirty="0">
                <a:latin typeface="+mn-ea"/>
                <a:ea typeface="+mn-ea"/>
              </a:rPr>
              <a:t>社会言</a:t>
            </a:r>
            <a:r>
              <a:rPr lang="ja-JP" altLang="en-US" sz="3200" dirty="0" smtClean="0">
                <a:latin typeface="+mn-ea"/>
                <a:ea typeface="+mn-ea"/>
              </a:rPr>
              <a:t>語学的</a:t>
            </a:r>
            <a:r>
              <a:rPr lang="ja-JP" altLang="en-US" sz="3200" dirty="0">
                <a:latin typeface="+mn-ea"/>
                <a:ea typeface="+mn-ea"/>
              </a:rPr>
              <a:t>テーマ</a:t>
            </a:r>
            <a:r>
              <a:rPr lang="ja-JP" altLang="en-US" sz="3200" dirty="0" smtClean="0">
                <a:latin typeface="+mn-ea"/>
                <a:ea typeface="+mn-ea"/>
              </a:rPr>
              <a:t>を扱う</a:t>
            </a:r>
            <a:endParaRPr lang="en-US" altLang="ja-JP" sz="3200" dirty="0" smtClean="0">
              <a:latin typeface="+mn-ea"/>
              <a:ea typeface="+mn-ea"/>
            </a:endParaRPr>
          </a:p>
          <a:p>
            <a:pPr marL="971550" lvl="1" indent="-514350">
              <a:buClr>
                <a:srgbClr val="006600"/>
              </a:buClr>
              <a:buFont typeface="+mj-ea"/>
              <a:buAutoNum type="circleNumDbPlain"/>
            </a:pPr>
            <a:r>
              <a:rPr lang="ja-JP" altLang="en-US" sz="3200" dirty="0">
                <a:latin typeface="+mn-ea"/>
                <a:ea typeface="+mn-ea"/>
              </a:rPr>
              <a:t>経年</a:t>
            </a:r>
            <a:r>
              <a:rPr kumimoji="1" lang="ja-JP" altLang="en-US" sz="3200" dirty="0" smtClean="0">
                <a:latin typeface="+mn-ea"/>
                <a:ea typeface="+mn-ea"/>
              </a:rPr>
              <a:t>調査を行う</a:t>
            </a:r>
            <a:endParaRPr kumimoji="1" lang="ja-JP" altLang="en-US" sz="3200" dirty="0">
              <a:latin typeface="+mn-ea"/>
              <a:ea typeface="+mn-ea"/>
            </a:endParaRPr>
          </a:p>
        </p:txBody>
      </p:sp>
    </p:spTree>
    <p:extLst>
      <p:ext uri="{BB962C8B-B14F-4D97-AF65-F5344CB8AC3E}">
        <p14:creationId xmlns:p14="http://schemas.microsoft.com/office/powerpoint/2010/main" val="3788134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lang="ja-JP" altLang="en-US" sz="4000" dirty="0" smtClean="0"/>
              <a:t>①なぜ</a:t>
            </a:r>
            <a:r>
              <a:rPr lang="en-US" altLang="ja-JP" sz="4000" dirty="0" smtClean="0"/>
              <a:t>RS</a:t>
            </a:r>
            <a:r>
              <a:rPr lang="ja-JP" altLang="en-US" sz="4000" dirty="0" smtClean="0"/>
              <a:t>を</a:t>
            </a:r>
            <a:r>
              <a:rPr lang="ja-JP" altLang="en-US" sz="4000" dirty="0"/>
              <a:t>するのか</a:t>
            </a:r>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8</a:t>
            </a:fld>
            <a:endParaRPr lang="en-US" altLang="ja-JP"/>
          </a:p>
        </p:txBody>
      </p:sp>
      <p:sp>
        <p:nvSpPr>
          <p:cNvPr id="2" name="テキスト ボックス 1"/>
          <p:cNvSpPr txBox="1"/>
          <p:nvPr/>
        </p:nvSpPr>
        <p:spPr>
          <a:xfrm>
            <a:off x="467544" y="1124744"/>
            <a:ext cx="8208912" cy="3539430"/>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lang="ja-JP" altLang="en-US" sz="3200" dirty="0">
                <a:solidFill>
                  <a:srgbClr val="FF0000"/>
                </a:solidFill>
                <a:latin typeface="+mn-ea"/>
                <a:ea typeface="+mn-ea"/>
              </a:rPr>
              <a:t>母集団を推定</a:t>
            </a:r>
            <a:r>
              <a:rPr lang="ja-JP" altLang="en-US" sz="3200" dirty="0">
                <a:latin typeface="+mn-ea"/>
                <a:ea typeface="+mn-ea"/>
              </a:rPr>
              <a:t>するため。</a:t>
            </a:r>
          </a:p>
          <a:p>
            <a:pPr marL="457200" indent="-457200">
              <a:buClr>
                <a:srgbClr val="006600"/>
              </a:buClr>
              <a:buFont typeface="Wingdings" panose="05000000000000000000" pitchFamily="2" charset="2"/>
              <a:buChar char="u"/>
            </a:pPr>
            <a:r>
              <a:rPr lang="ja-JP" altLang="en-US" sz="3200" dirty="0">
                <a:latin typeface="+mn-ea"/>
                <a:ea typeface="+mn-ea"/>
              </a:rPr>
              <a:t>○○市民（母集団）は△△ということばを使う，といった結論を導く推定。</a:t>
            </a:r>
          </a:p>
          <a:p>
            <a:pPr marL="457200" indent="-457200">
              <a:buClr>
                <a:srgbClr val="006600"/>
              </a:buClr>
              <a:buFont typeface="Wingdings" panose="05000000000000000000" pitchFamily="2" charset="2"/>
              <a:buChar char="u"/>
            </a:pPr>
            <a:r>
              <a:rPr lang="ja-JP" altLang="en-US" sz="3200" dirty="0">
                <a:latin typeface="+mn-ea"/>
                <a:ea typeface="+mn-ea"/>
              </a:rPr>
              <a:t>推定を行うには，その集団の「代表」を対象として選び，調査する必要あり。</a:t>
            </a:r>
            <a:r>
              <a:rPr lang="ja-JP" altLang="en-US" sz="3200" dirty="0">
                <a:solidFill>
                  <a:srgbClr val="FF0000"/>
                </a:solidFill>
                <a:latin typeface="+mn-ea"/>
                <a:ea typeface="+mn-ea"/>
              </a:rPr>
              <a:t>ある集団の「代表」を選ぶための科学的な方法がランダム・</a:t>
            </a:r>
            <a:r>
              <a:rPr lang="ja-JP" altLang="en-US" sz="3200" dirty="0" smtClean="0">
                <a:solidFill>
                  <a:srgbClr val="FF0000"/>
                </a:solidFill>
                <a:latin typeface="+mn-ea"/>
                <a:ea typeface="+mn-ea"/>
              </a:rPr>
              <a:t>サンプリング。</a:t>
            </a:r>
            <a:endParaRPr lang="ja-JP" altLang="en-US" sz="3200" dirty="0">
              <a:solidFill>
                <a:srgbClr val="FF0000"/>
              </a:solidFill>
              <a:latin typeface="+mn-ea"/>
              <a:ea typeface="+mn-ea"/>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279" y="4592166"/>
            <a:ext cx="4787186" cy="2249879"/>
          </a:xfrm>
          <a:prstGeom prst="rect">
            <a:avLst/>
          </a:prstGeom>
        </p:spPr>
      </p:pic>
      <p:sp>
        <p:nvSpPr>
          <p:cNvPr id="6" name="テキスト ボックス 5"/>
          <p:cNvSpPr txBox="1"/>
          <p:nvPr/>
        </p:nvSpPr>
        <p:spPr>
          <a:xfrm>
            <a:off x="6588224" y="6165304"/>
            <a:ext cx="2448272" cy="461665"/>
          </a:xfrm>
          <a:prstGeom prst="rect">
            <a:avLst/>
          </a:prstGeom>
          <a:noFill/>
        </p:spPr>
        <p:txBody>
          <a:bodyPr wrap="square" rtlCol="0">
            <a:spAutoFit/>
          </a:bodyPr>
          <a:lstStyle/>
          <a:p>
            <a:r>
              <a:rPr lang="ja-JP" altLang="en-US" dirty="0" smtClean="0"/>
              <a:t>廣瀬・寺島</a:t>
            </a:r>
            <a:r>
              <a:rPr lang="en-US" altLang="ja-JP" dirty="0" smtClean="0"/>
              <a:t>(2010)</a:t>
            </a:r>
            <a:endParaRPr kumimoji="1" lang="ja-JP" altLang="en-US" dirty="0"/>
          </a:p>
        </p:txBody>
      </p:sp>
    </p:spTree>
    <p:extLst>
      <p:ext uri="{BB962C8B-B14F-4D97-AF65-F5344CB8AC3E}">
        <p14:creationId xmlns:p14="http://schemas.microsoft.com/office/powerpoint/2010/main" val="3675438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6372"/>
            <a:ext cx="7848600" cy="707886"/>
          </a:xfrm>
        </p:spPr>
        <p:txBody>
          <a:bodyPr/>
          <a:lstStyle/>
          <a:p>
            <a:r>
              <a:rPr kumimoji="1" lang="en-US" altLang="ja-JP" sz="4000" dirty="0" smtClean="0"/>
              <a:t>RS</a:t>
            </a:r>
            <a:r>
              <a:rPr kumimoji="1" lang="ja-JP" altLang="en-US" sz="4000" dirty="0" smtClean="0"/>
              <a:t>のもう１つの利点</a:t>
            </a:r>
            <a:endParaRPr kumimoji="1" lang="ja-JP" altLang="en-US" sz="4000" dirty="0"/>
          </a:p>
        </p:txBody>
      </p:sp>
      <p:sp>
        <p:nvSpPr>
          <p:cNvPr id="3" name="スライド番号プレースホルダー 4"/>
          <p:cNvSpPr>
            <a:spLocks noGrp="1"/>
          </p:cNvSpPr>
          <p:nvPr>
            <p:ph type="sldNum" sz="quarter" idx="11"/>
          </p:nvPr>
        </p:nvSpPr>
        <p:spPr/>
        <p:txBody>
          <a:bodyPr/>
          <a:lstStyle/>
          <a:p>
            <a:fld id="{65663535-0A4B-471D-9476-67FAC5BF0483}" type="slidenum">
              <a:rPr lang="en-US" altLang="ja-JP"/>
              <a:pPr/>
              <a:t>9</a:t>
            </a:fld>
            <a:endParaRPr lang="en-US" altLang="ja-JP"/>
          </a:p>
        </p:txBody>
      </p:sp>
      <p:sp>
        <p:nvSpPr>
          <p:cNvPr id="2" name="テキスト ボックス 1"/>
          <p:cNvSpPr txBox="1"/>
          <p:nvPr/>
        </p:nvSpPr>
        <p:spPr>
          <a:xfrm>
            <a:off x="467544" y="1196752"/>
            <a:ext cx="8208912" cy="4031873"/>
          </a:xfrm>
          <a:prstGeom prst="rect">
            <a:avLst/>
          </a:prstGeom>
          <a:noFill/>
        </p:spPr>
        <p:txBody>
          <a:bodyPr wrap="square" rtlCol="0">
            <a:spAutoFit/>
          </a:bodyPr>
          <a:lstStyle/>
          <a:p>
            <a:pPr marL="457200" indent="-457200">
              <a:buClr>
                <a:srgbClr val="006600"/>
              </a:buClr>
              <a:buFont typeface="Wingdings" panose="05000000000000000000" pitchFamily="2" charset="2"/>
              <a:buChar char="u"/>
            </a:pPr>
            <a:r>
              <a:rPr kumimoji="1" lang="ja-JP" altLang="en-US" sz="3200" dirty="0" smtClean="0">
                <a:latin typeface="+mn-ea"/>
                <a:ea typeface="+mn-ea"/>
              </a:rPr>
              <a:t>ランダムサンプリングを行うことによって，</a:t>
            </a:r>
            <a:r>
              <a:rPr kumimoji="1" lang="ja-JP" altLang="en-US" sz="3200" dirty="0" smtClean="0">
                <a:solidFill>
                  <a:srgbClr val="FF0000"/>
                </a:solidFill>
                <a:latin typeface="+mn-ea"/>
                <a:ea typeface="+mn-ea"/>
              </a:rPr>
              <a:t>誤差</a:t>
            </a:r>
            <a:r>
              <a:rPr kumimoji="1" lang="ja-JP" altLang="en-US" sz="3200" dirty="0" smtClean="0">
                <a:latin typeface="+mn-ea"/>
                <a:ea typeface="+mn-ea"/>
              </a:rPr>
              <a:t>を計算することができる。</a:t>
            </a:r>
            <a:endParaRPr kumimoji="1" lang="en-US" altLang="ja-JP" sz="3200" dirty="0" smtClean="0">
              <a:latin typeface="+mn-ea"/>
              <a:ea typeface="+mn-ea"/>
            </a:endParaRPr>
          </a:p>
          <a:p>
            <a:pPr marL="457200" indent="-457200">
              <a:buClr>
                <a:srgbClr val="006600"/>
              </a:buClr>
              <a:buFont typeface="Wingdings" panose="05000000000000000000" pitchFamily="2" charset="2"/>
              <a:buChar char="u"/>
            </a:pPr>
            <a:r>
              <a:rPr lang="ja-JP" altLang="en-US" sz="3200" dirty="0" smtClean="0">
                <a:latin typeface="+mn-ea"/>
                <a:ea typeface="+mn-ea"/>
              </a:rPr>
              <a:t>全数調査を行わない限り，研究には必ず誤差が発生。調査協力者の選定に係る誤差がどの程度であるかを計算し，明示できる。</a:t>
            </a:r>
            <a:endParaRPr lang="en-US" altLang="ja-JP" sz="3200" dirty="0" smtClean="0">
              <a:latin typeface="+mn-ea"/>
              <a:ea typeface="+mn-ea"/>
            </a:endParaRPr>
          </a:p>
          <a:p>
            <a:pPr marL="457200" indent="-457200">
              <a:buClr>
                <a:srgbClr val="006600"/>
              </a:buClr>
              <a:buFont typeface="Wingdings" panose="05000000000000000000" pitchFamily="2" charset="2"/>
              <a:buChar char="u"/>
            </a:pPr>
            <a:r>
              <a:rPr kumimoji="1" lang="ja-JP" altLang="en-US" sz="3200" dirty="0">
                <a:latin typeface="+mn-ea"/>
                <a:ea typeface="+mn-ea"/>
              </a:rPr>
              <a:t>その点</a:t>
            </a:r>
            <a:r>
              <a:rPr kumimoji="1" lang="ja-JP" altLang="en-US" sz="3200" dirty="0" smtClean="0">
                <a:latin typeface="+mn-ea"/>
                <a:ea typeface="+mn-ea"/>
              </a:rPr>
              <a:t>を</a:t>
            </a:r>
            <a:r>
              <a:rPr kumimoji="1" lang="ja-JP" altLang="en-US" sz="3200" dirty="0">
                <a:latin typeface="+mn-ea"/>
                <a:ea typeface="+mn-ea"/>
              </a:rPr>
              <a:t>とらえて</a:t>
            </a:r>
            <a:r>
              <a:rPr kumimoji="1" lang="ja-JP" altLang="en-US" sz="3200" dirty="0" smtClean="0">
                <a:latin typeface="+mn-ea"/>
                <a:ea typeface="+mn-ea"/>
              </a:rPr>
              <a:t>，私たちは統数研・国語研の統計的社会言語学研究を「科学的である」と言う。</a:t>
            </a:r>
            <a:endParaRPr kumimoji="1" lang="ja-JP" altLang="en-US" sz="3200" dirty="0">
              <a:latin typeface="+mn-ea"/>
              <a:ea typeface="+mn-ea"/>
            </a:endParaRPr>
          </a:p>
        </p:txBody>
      </p:sp>
    </p:spTree>
    <p:extLst>
      <p:ext uri="{BB962C8B-B14F-4D97-AF65-F5344CB8AC3E}">
        <p14:creationId xmlns:p14="http://schemas.microsoft.com/office/powerpoint/2010/main" val="1464208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スライド 1 - &amp;quot;社会言語学における&amp;#x0D;&amp;#x0A;データ分析の展開&amp;quot;&quot;/&gt;&lt;property id=&quot;20307&quot; value=&quot;256&quot;/&gt;&lt;/object&gt;&lt;object type=&quot;3&quot; unique_id=&quot;10005&quot;&gt;&lt;property id=&quot;20148&quot; value=&quot;5&quot;/&gt;&lt;property id=&quot;20300&quot; value=&quot;スライド 2 - &amp;quot;社会言語学&amp;quot;&quot;/&gt;&lt;property id=&quot;20307&quot; value=&quot;257&quot;/&gt;&lt;/object&gt;&lt;object type=&quot;3&quot; unique_id=&quot;11152&quot;&gt;&lt;property id=&quot;20148&quot; value=&quot;5&quot;/&gt;&lt;property id=&quot;20300&quot; value=&quot;スライド 4 - &amp;quot;統計的社会言語学研究&amp;quot;&quot;/&gt;&lt;property id=&quot;20307&quot; value=&quot;258&quot;/&gt;&lt;/object&gt;&lt;object type=&quot;3&quot; unique_id=&quot;11153&quot;&gt;&lt;property id=&quot;20148&quot; value=&quot;5&quot;/&gt;&lt;property id=&quot;20300&quot; value=&quot;スライド 5 - &amp;quot;国語研の統計的社会言語学研究&amp;quot;&quot;/&gt;&lt;property id=&quot;20307&quot; value=&quot;259&quot;/&gt;&lt;/object&gt;&lt;object type=&quot;3&quot; unique_id=&quot;11154&quot;&gt;&lt;property id=&quot;20148&quot; value=&quot;5&quot;/&gt;&lt;property id=&quot;20300&quot; value=&quot;スライド 6 - &amp;quot;統数研・国語研の共同研究&amp;quot;&quot;/&gt;&lt;property id=&quot;20307&quot; value=&quot;260&quot;/&gt;&lt;/object&gt;&lt;object type=&quot;3&quot; unique_id=&quot;11415&quot;&gt;&lt;property id=&quot;20148&quot; value=&quot;5&quot;/&gt;&lt;property id=&quot;20300&quot; value=&quot;スライド 7 - &amp;quot;両研究所の共同研究プロジェクト&amp;quot;&quot;/&gt;&lt;property id=&quot;20307&quot; value=&quot;261&quot;/&gt;&lt;/object&gt;&lt;object type=&quot;3&quot; unique_id=&quot;11416&quot;&gt;&lt;property id=&quot;20148&quot; value=&quot;5&quot;/&gt;&lt;property id=&quot;20300&quot; value=&quot;スライド 8 - &amp;quot;①なぜRSをするのか&amp;quot;&quot;/&gt;&lt;property id=&quot;20307&quot; value=&quot;262&quot;/&gt;&lt;/object&gt;&lt;object type=&quot;3&quot; unique_id=&quot;11417&quot;&gt;&lt;property id=&quot;20148&quot; value=&quot;5&quot;/&gt;&lt;property id=&quot;20300&quot; value=&quot;スライド 9 - &amp;quot;RSのもう１つの利点&amp;quot;&quot;/&gt;&lt;property id=&quot;20307&quot; value=&quot;263&quot;/&gt;&lt;/object&gt;&lt;object type=&quot;3&quot; unique_id=&quot;11418&quot;&gt;&lt;property id=&quot;20148&quot; value=&quot;5&quot;/&gt;&lt;property id=&quot;20300&quot; value=&quot;スライド 10 - &amp;quot;②なぜ社会言語学的テーマを扱うのか&amp;quot;&quot;/&gt;&lt;property id=&quot;20307&quot; value=&quot;264&quot;/&gt;&lt;/object&gt;&lt;object type=&quot;3&quot; unique_id=&quot;11419&quot;&gt;&lt;property id=&quot;20148&quot; value=&quot;5&quot;/&gt;&lt;property id=&quot;20300&quot; value=&quot;スライド 13 - &amp;quot;社会調査の分類&amp;quot;&quot;/&gt;&lt;property id=&quot;20307&quot; value=&quot;265&quot;/&gt;&lt;/object&gt;&lt;object type=&quot;3&quot; unique_id=&quot;11420&quot;&gt;&lt;property id=&quot;20148&quot; value=&quot;5&quot;/&gt;&lt;property id=&quot;20300&quot; value=&quot;スライド 11 - &amp;quot;「社会」で現象を捉える&amp;quot;&quot;/&gt;&lt;property id=&quot;20307&quot; value=&quot;269&quot;/&gt;&lt;/object&gt;&lt;object type=&quot;3&quot; unique_id=&quot;11421&quot;&gt;&lt;property id=&quot;20148&quot; value=&quot;5&quot;/&gt;&lt;property id=&quot;20300&quot; value=&quot;スライド 12 - &amp;quot;③なぜ経年調査を行うのか&amp;quot;&quot;/&gt;&lt;property id=&quot;20307&quot; value=&quot;270&quot;/&gt;&lt;/object&gt;&lt;object type=&quot;3&quot; unique_id=&quot;11422&quot;&gt;&lt;property id=&quot;20148&quot; value=&quot;5&quot;/&gt;&lt;property id=&quot;20300&quot; value=&quot;スライド 14 - &amp;quot;データの紹介&amp;quot;&quot;/&gt;&lt;property id=&quot;20307&quot; value=&quot;271&quot;/&gt;&lt;/object&gt;&lt;object type=&quot;3&quot; unique_id=&quot;11423&quot;&gt;&lt;property id=&quot;20148&quot; value=&quot;5&quot;/&gt;&lt;property id=&quot;20300&quot; value=&quot;スライド 15 - &amp;quot;岡崎敬語調査&amp;quot;&quot;/&gt;&lt;property id=&quot;20307&quot; value=&quot;272&quot;/&gt;&lt;/object&gt;&lt;object type=&quot;3&quot; unique_id=&quot;11424&quot;&gt;&lt;property id=&quot;20148&quot; value=&quot;5&quot;/&gt;&lt;property id=&quot;20300&quot; value=&quot;スライド 16 - &amp;quot;岡崎敬語調査&amp;quot;&quot;/&gt;&lt;property id=&quot;20307&quot; value=&quot;273&quot;/&gt;&lt;/object&gt;&lt;object type=&quot;3&quot; unique_id=&quot;11425&quot;&gt;&lt;property id=&quot;20148&quot; value=&quot;5&quot;/&gt;&lt;property id=&quot;20300&quot; value=&quot;スライド 17 - &amp;quot;「傘貸し」場面&amp;quot;&quot;/&gt;&lt;property id=&quot;20307&quot; value=&quot;274&quot;/&gt;&lt;/object&gt;&lt;object type=&quot;3&quot; unique_id=&quot;11426&quot;&gt;&lt;property id=&quot;20148&quot; value=&quot;5&quot;/&gt;&lt;property id=&quot;20300&quot; value=&quot;スライド 18 - &amp;quot;「傘貸し」場面の回答&amp;quot;&quot;/&gt;&lt;property id=&quot;20307&quot; value=&quot;275&quot;/&gt;&lt;/object&gt;&lt;object type=&quot;3&quot; unique_id=&quot;11427&quot;&gt;&lt;property id=&quot;20148&quot; value=&quot;5&quot;/&gt;&lt;property id=&quot;20300&quot; value=&quot;スライド 19 - &amp;quot;敬語とテキストデータ&amp;quot;&quot;/&gt;&lt;property id=&quot;20307&quot; value=&quot;276&quot;/&gt;&lt;/object&gt;&lt;object type=&quot;3&quot; unique_id=&quot;11428&quot;&gt;&lt;property id=&quot;20148&quot; value=&quot;5&quot;/&gt;&lt;property id=&quot;20300&quot; value=&quot;スライド 20 - &amp;quot;しかしながら・・・&amp;quot;&quot;/&gt;&lt;property id=&quot;20307&quot; value=&quot;277&quot;/&gt;&lt;/object&gt;&lt;object type=&quot;3&quot; unique_id=&quot;11429&quot;&gt;&lt;property id=&quot;20148&quot; value=&quot;5&quot;/&gt;&lt;property id=&quot;20300&quot; value=&quot;スライド 21 - &amp;quot;敬語は&amp;quot;&quot;/&gt;&lt;property id=&quot;20307&quot; value=&quot;278&quot;/&gt;&lt;/object&gt;&lt;object type=&quot;3&quot; unique_id=&quot;11430&quot;&gt;&lt;property id=&quot;20148&quot; value=&quot;5&quot;/&gt;&lt;property id=&quot;20300&quot; value=&quot;スライド 22 - &amp;quot;手法先行ではなく&amp;quot;&quot;/&gt;&lt;property id=&quot;20307&quot; value=&quot;279&quot;/&gt;&lt;/object&gt;&lt;object type=&quot;3&quot; unique_id=&quot;11431&quot;&gt;&lt;property id=&quot;20148&quot; value=&quot;5&quot;/&gt;&lt;property id=&quot;20300&quot; value=&quot;スライド 23 - &amp;quot;鶴岡調査&amp;quot;&quot;/&gt;&lt;property id=&quot;20307&quot; value=&quot;280&quot;/&gt;&lt;/object&gt;&lt;object type=&quot;3&quot; unique_id=&quot;11432&quot;&gt;&lt;property id=&quot;20148&quot; value=&quot;5&quot;/&gt;&lt;property id=&quot;20300&quot; value=&quot;スライド 25 - &amp;quot;鶴岡調査の調査項目（一部）&amp;quot;&quot;/&gt;&lt;property id=&quot;20307&quot; value=&quot;281&quot;/&gt;&lt;/object&gt;&lt;object type=&quot;3&quot; unique_id=&quot;11433&quot;&gt;&lt;property id=&quot;20148&quot; value=&quot;5&quot;/&gt;&lt;property id=&quot;20300&quot; value=&quot;スライド 26 - &amp;quot;発音に関する項目&amp;quot;&quot;/&gt;&lt;property id=&quot;20307&quot; value=&quot;282&quot;/&gt;&lt;/object&gt;&lt;object type=&quot;3&quot; unique_id=&quot;11434&quot;&gt;&lt;property id=&quot;20148&quot; value=&quot;5&quot;/&gt;&lt;property id=&quot;20300&quot; value=&quot;スライド 27 - &amp;quot;鶴岡調査のデータ公開&amp;quot;&quot;/&gt;&lt;property id=&quot;20307&quot; value=&quot;283&quot;/&gt;&lt;/object&gt;&lt;object type=&quot;3&quot; unique_id=&quot;11435&quot;&gt;&lt;property id=&quot;20148&quot; value=&quot;5&quot;/&gt;&lt;property id=&quot;20300&quot; value=&quot;スライド 28 - &amp;quot;データ公開の利点&amp;quot;&quot;/&gt;&lt;property id=&quot;20307&quot; value=&quot;284&quot;/&gt;&lt;/object&gt;&lt;object type=&quot;3&quot; unique_id=&quot;11436&quot;&gt;&lt;property id=&quot;20148&quot; value=&quot;5&quot;/&gt;&lt;property id=&quot;20300&quot; value=&quot;スライド 29 - &amp;quot;データ公開と“誤用”&amp;quot;&quot;/&gt;&lt;property id=&quot;20307&quot; value=&quot;285&quot;/&gt;&lt;/object&gt;&lt;object type=&quot;3&quot; unique_id=&quot;11437&quot;&gt;&lt;property id=&quot;20148&quot; value=&quot;5&quot;/&gt;&lt;property id=&quot;20300&quot; value=&quot;スライド 31 - &amp;quot;データを教育的に活用する&amp;quot;&quot;/&gt;&lt;property id=&quot;20307&quot; value=&quot;286&quot;/&gt;&lt;/object&gt;&lt;object type=&quot;3&quot; unique_id=&quot;11438&quot;&gt;&lt;property id=&quot;20148&quot; value=&quot;5&quot;/&gt;&lt;property id=&quot;20300&quot; value=&quot;スライド 32 - &amp;quot;例えば，次のような場合&amp;quot;&quot;/&gt;&lt;property id=&quot;20307&quot; value=&quot;287&quot;/&gt;&lt;/object&gt;&lt;object type=&quot;3&quot; unique_id=&quot;11439&quot;&gt;&lt;property id=&quot;20148&quot; value=&quot;5&quot;/&gt;&lt;property id=&quot;20300&quot; value=&quot;スライド 33 - &amp;quot;データを見る「目」を養う&amp;quot;&quot;/&gt;&lt;property id=&quot;20307&quot; value=&quot;288&quot;/&gt;&lt;/object&gt;&lt;object type=&quot;3&quot; unique_id=&quot;11440&quot;&gt;&lt;property id=&quot;20148&quot; value=&quot;5&quot;/&gt;&lt;property id=&quot;20300&quot; value=&quot;スライド 35 - &amp;quot;まとめ&amp;quot;&quot;/&gt;&lt;property id=&quot;20307&quot; value=&quot;289&quot;/&gt;&lt;/object&gt;&lt;object type=&quot;3&quot; unique_id=&quot;11441&quot;&gt;&lt;property id=&quot;20148&quot; value=&quot;5&quot;/&gt;&lt;property id=&quot;20300&quot; value=&quot;スライド 37 - &amp;quot;参考文献&amp;quot;&quot;/&gt;&lt;property id=&quot;20307&quot; value=&quot;290&quot;/&gt;&lt;/object&gt;&lt;object type=&quot;3&quot; unique_id=&quot;11492&quot;&gt;&lt;property id=&quot;20148&quot; value=&quot;5&quot;/&gt;&lt;property id=&quot;20300&quot; value=&quot;スライド 3 - &amp;quot;統計的言語研究&amp;quot;&quot;/&gt;&lt;property id=&quot;20307&quot; value=&quot;296&quot;/&gt;&lt;/object&gt;&lt;object type=&quot;3&quot; unique_id=&quot;14847&quot;&gt;&lt;property id=&quot;20148&quot; value=&quot;5&quot;/&gt;&lt;property id=&quot;20300&quot; value=&quot;スライド 24 - &amp;quot;鶴岡調査&amp;quot;&quot;/&gt;&lt;property id=&quot;20307&quot; value=&quot;297&quot;/&gt;&lt;/object&gt;&lt;object type=&quot;3&quot; unique_id=&quot;15332&quot;&gt;&lt;property id=&quot;20148&quot; value=&quot;5&quot;/&gt;&lt;property id=&quot;20300&quot; value=&quot;スライド 30 - &amp;quot;データ公開と“誤用”&amp;quot;&quot;/&gt;&lt;property id=&quot;20307&quot; value=&quot;298&quot;/&gt;&lt;/object&gt;&lt;object type=&quot;3&quot; unique_id=&quot;15648&quot;&gt;&lt;property id=&quot;20148&quot; value=&quot;5&quot;/&gt;&lt;property id=&quot;20300&quot; value=&quot;スライド 34 - &amp;quot;データを見る「目」を養う&amp;quot;&quot;/&gt;&lt;property id=&quot;20307&quot; value=&quot;299&quot;/&gt;&lt;/object&gt;&lt;object type=&quot;3&quot; unique_id=&quot;15787&quot;&gt;&lt;property id=&quot;20148&quot; value=&quot;5&quot;/&gt;&lt;property id=&quot;20300&quot; value=&quot;スライド 36 - &amp;quot;まとめ&amp;quot;&quot;/&gt;&lt;property id=&quot;20307&quot; value=&quot;300&quot;/&gt;&lt;/object&gt;&lt;/object&gt;&lt;/object&gt;&lt;/database&gt;"/>
  <p:tag name="SECTOMILLISECCONVERTED" val="1"/>
</p:tagLst>
</file>

<file path=ppt/theme/theme1.xml><?xml version="1.0" encoding="utf-8"?>
<a:theme xmlns:a="http://schemas.openxmlformats.org/drawingml/2006/main" name="green">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Template>
  <TotalTime>366</TotalTime>
  <Words>2779</Words>
  <Application>Microsoft Office PowerPoint</Application>
  <PresentationFormat>画面に合わせる (4:3)</PresentationFormat>
  <Paragraphs>295</Paragraphs>
  <Slides>37</Slides>
  <Notes>37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37</vt:i4>
      </vt:variant>
    </vt:vector>
  </HeadingPairs>
  <TitlesOfParts>
    <vt:vector size="49" baseType="lpstr">
      <vt:lpstr>Adobe Fan Heiti Std B</vt:lpstr>
      <vt:lpstr>HG丸ｺﾞｼｯｸM-PRO</vt:lpstr>
      <vt:lpstr>HG創英角ｺﾞｼｯｸUB</vt:lpstr>
      <vt:lpstr>ＭＳ Ｐゴシック</vt:lpstr>
      <vt:lpstr>ＭＳ Ｐ明朝</vt:lpstr>
      <vt:lpstr>ＭＳ 明朝</vt:lpstr>
      <vt:lpstr>Osaka</vt:lpstr>
      <vt:lpstr>Arial</vt:lpstr>
      <vt:lpstr>Times</vt:lpstr>
      <vt:lpstr>Times New Roman</vt:lpstr>
      <vt:lpstr>Wingdings</vt:lpstr>
      <vt:lpstr>green</vt:lpstr>
      <vt:lpstr>社会言語学における データ分析の展開</vt:lpstr>
      <vt:lpstr>社会言語学</vt:lpstr>
      <vt:lpstr>統計的言語研究</vt:lpstr>
      <vt:lpstr>統計的社会言語学研究</vt:lpstr>
      <vt:lpstr>国語研の統計的社会言語学研究</vt:lpstr>
      <vt:lpstr>統数研・国語研の共同研究</vt:lpstr>
      <vt:lpstr>両研究所の共同研究プロジェクト</vt:lpstr>
      <vt:lpstr>①なぜRSをするのか</vt:lpstr>
      <vt:lpstr>RSのもう１つの利点</vt:lpstr>
      <vt:lpstr>②なぜ社会言語学的テーマを扱うのか</vt:lpstr>
      <vt:lpstr>「社会」で現象を捉える</vt:lpstr>
      <vt:lpstr>③なぜ経年調査を行うのか</vt:lpstr>
      <vt:lpstr>社会調査の分類</vt:lpstr>
      <vt:lpstr>データの紹介</vt:lpstr>
      <vt:lpstr>岡崎敬語調査</vt:lpstr>
      <vt:lpstr>岡崎敬語調査</vt:lpstr>
      <vt:lpstr>「傘貸し」場面</vt:lpstr>
      <vt:lpstr>「傘貸し」場面の回答</vt:lpstr>
      <vt:lpstr>敬語とテキストデータ</vt:lpstr>
      <vt:lpstr>しかしながら・・・</vt:lpstr>
      <vt:lpstr>敬語は</vt:lpstr>
      <vt:lpstr>手法先行ではなく</vt:lpstr>
      <vt:lpstr>鶴岡調査</vt:lpstr>
      <vt:lpstr>鶴岡調査</vt:lpstr>
      <vt:lpstr>鶴岡調査の調査項目（一部）</vt:lpstr>
      <vt:lpstr>発音に関する項目</vt:lpstr>
      <vt:lpstr>鶴岡調査のデータ公開</vt:lpstr>
      <vt:lpstr>データ公開の利点</vt:lpstr>
      <vt:lpstr>データ公開と“誤用”</vt:lpstr>
      <vt:lpstr>データ公開と“誤用”</vt:lpstr>
      <vt:lpstr>データを教育的に活用する</vt:lpstr>
      <vt:lpstr>例えば，次のような場合</vt:lpstr>
      <vt:lpstr>データを見る「目」を養う</vt:lpstr>
      <vt:lpstr>データを見る「目」を養う</vt:lpstr>
      <vt:lpstr>まとめ</vt:lpstr>
      <vt:lpstr>まとめ</vt:lpstr>
      <vt:lpstr>参考文献</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abe</dc:creator>
  <cp:lastModifiedBy>阿部美恵子</cp:lastModifiedBy>
  <cp:revision>138</cp:revision>
  <dcterms:created xsi:type="dcterms:W3CDTF">2015-04-03T06:47:40Z</dcterms:created>
  <dcterms:modified xsi:type="dcterms:W3CDTF">2015-09-11T02:16:08Z</dcterms:modified>
</cp:coreProperties>
</file>